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Mathematica1" panose="05000502060100000001" pitchFamily="2" charset="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athematica3" panose="00000400000000000000" pitchFamily="2" charset="2"/>
      <p:regular r:id="rId26"/>
      <p:bold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7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5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3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0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8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C170-EC48-4226-AB2E-9CC20AEF6D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866D-4BD8-4D03-A0F3-3460B186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6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SYRACUSE AND BEYOND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Joshua Goldberg</a:t>
            </a:r>
            <a:br>
              <a:rPr lang="en-US" sz="4000" dirty="0" smtClean="0"/>
            </a:br>
            <a:r>
              <a:rPr lang="en-US" sz="3100" dirty="0" smtClean="0"/>
              <a:t>Syracuse University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1654703"/>
          </a:xfrm>
        </p:spPr>
        <p:txBody>
          <a:bodyPr>
            <a:normAutofit/>
          </a:bodyPr>
          <a:lstStyle/>
          <a:p>
            <a:r>
              <a:rPr lang="en-US" dirty="0" smtClean="0"/>
              <a:t>PITP</a:t>
            </a:r>
          </a:p>
          <a:p>
            <a:r>
              <a:rPr lang="en-US" dirty="0" smtClean="0"/>
              <a:t>September 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1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       Newtonian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/>
              <a:t>V</a:t>
            </a:r>
            <a:r>
              <a:rPr lang="en-US" baseline="30000" dirty="0"/>
              <a:t>2</a:t>
            </a:r>
            <a:r>
              <a:rPr lang="en-US" dirty="0"/>
              <a:t>/r = GM/r</a:t>
            </a:r>
            <a:r>
              <a:rPr lang="en-US" baseline="30000" dirty="0"/>
              <a:t>2</a:t>
            </a:r>
            <a:r>
              <a:rPr lang="en-US" dirty="0"/>
              <a:t>  </a:t>
            </a:r>
            <a:r>
              <a:rPr lang="en-US" dirty="0">
                <a:sym typeface="Mathematica1" panose="05000502060100000001" pitchFamily="2" charset="2"/>
              </a:rPr>
              <a:t></a:t>
            </a:r>
            <a:r>
              <a:rPr lang="en-US" dirty="0"/>
              <a:t> V </a:t>
            </a:r>
            <a:r>
              <a:rPr lang="en-US" dirty="0">
                <a:sym typeface="Mathematica1" panose="05000502060100000001" pitchFamily="2" charset="2"/>
              </a:rPr>
              <a:t></a:t>
            </a:r>
            <a:r>
              <a:rPr lang="en-US" dirty="0"/>
              <a:t> 1/r</a:t>
            </a:r>
            <a:r>
              <a:rPr lang="en-US" baseline="30000" dirty="0"/>
              <a:t>1/2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89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      Bullet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https://2.bp.blogspot.com/-ypU9UMvjNXg/WGtVl9hv9qI/AAAAAAAADVw/aaUQt2E2gPEj9djVmDAg2RnOrcX3BNpBQCLcB/s1600/bulletcluster_comp_f20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30" y="1956254"/>
            <a:ext cx="5442307" cy="470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97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Bullet </a:t>
            </a:r>
            <a:r>
              <a:rPr lang="en-US" dirty="0"/>
              <a:t>Galaxies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602625"/>
              </p:ext>
            </p:extLst>
          </p:nvPr>
        </p:nvGraphicFramePr>
        <p:xfrm>
          <a:off x="353008" y="1690689"/>
          <a:ext cx="11459547" cy="516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17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67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https://2.bp.blogspot.com/-ypU9UMvjNXg/WGtVl9hv9qI/AAAAAAAADVw/aaUQt2E2gPEj9djVmDAg2RnOrcX3BNpBQCLcB/s1600/bulletcluster_comp_f20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7"/>
            <a:ext cx="5531497" cy="484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upload.wikimedia.org/wikipedia/commons/thumb/6/65/Bullet_cluster_lensing.jpg/300px-Bullet_cluster_lens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88" y="1793324"/>
            <a:ext cx="5982477" cy="4738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25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Tully Fisher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                  V</a:t>
            </a:r>
            <a:r>
              <a:rPr lang="en-US" baseline="30000" dirty="0" smtClean="0"/>
              <a:t>4 </a:t>
            </a:r>
            <a:r>
              <a:rPr lang="en-US" dirty="0">
                <a:sym typeface="Mathematica1" panose="05000502060100000001" pitchFamily="2" charset="2"/>
              </a:rPr>
              <a:t></a:t>
            </a:r>
            <a:r>
              <a:rPr lang="en-US" dirty="0"/>
              <a:t> </a:t>
            </a:r>
            <a:r>
              <a:rPr lang="en-US" dirty="0" smtClean="0"/>
              <a:t>L	 and </a:t>
            </a:r>
            <a:r>
              <a:rPr lang="en-US" dirty="0"/>
              <a:t>since </a:t>
            </a:r>
          </a:p>
          <a:p>
            <a:pPr marL="0" indent="0">
              <a:buNone/>
            </a:pPr>
            <a:r>
              <a:rPr lang="en-US" dirty="0" smtClean="0"/>
              <a:t>				      L </a:t>
            </a:r>
            <a:r>
              <a:rPr lang="en-US" dirty="0">
                <a:sym typeface="Mathematica1" panose="05000502060100000001" pitchFamily="2" charset="2"/>
              </a:rPr>
              <a:t></a:t>
            </a:r>
            <a:r>
              <a:rPr lang="en-US" dirty="0"/>
              <a:t> M,</a:t>
            </a:r>
          </a:p>
          <a:p>
            <a:pPr marL="0" indent="0">
              <a:buNone/>
            </a:pPr>
            <a:r>
              <a:rPr lang="en-US" dirty="0" smtClean="0"/>
              <a:t>				     V</a:t>
            </a:r>
            <a:r>
              <a:rPr lang="en-US" baseline="30000" dirty="0" smtClean="0"/>
              <a:t>4 </a:t>
            </a:r>
            <a:r>
              <a:rPr lang="en-US" dirty="0">
                <a:sym typeface="Mathematica1" panose="05000502060100000001" pitchFamily="2" charset="2"/>
              </a:rPr>
              <a:t></a:t>
            </a:r>
            <a:r>
              <a:rPr lang="en-US" dirty="0"/>
              <a:t> M.</a:t>
            </a:r>
          </a:p>
          <a:p>
            <a:pPr marL="0" indent="0">
              <a:buNone/>
            </a:pPr>
            <a:r>
              <a:rPr lang="en-US" dirty="0" smtClean="0"/>
              <a:t>	                Above </a:t>
            </a:r>
            <a:r>
              <a:rPr lang="en-US" dirty="0"/>
              <a:t>Newtonian argument </a:t>
            </a:r>
            <a:r>
              <a:rPr lang="en-US" dirty="0" smtClean="0"/>
              <a:t>implies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                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Mathematica1" panose="05000502060100000001" pitchFamily="2" charset="2"/>
              </a:rPr>
              <a:t></a:t>
            </a:r>
            <a:r>
              <a:rPr lang="en-US" dirty="0"/>
              <a:t> M.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                   Adding </a:t>
            </a:r>
            <a:r>
              <a:rPr lang="en-US" dirty="0"/>
              <a:t>dark matter does not resolve this problem.</a:t>
            </a:r>
          </a:p>
        </p:txBody>
      </p:sp>
    </p:spTree>
    <p:extLst>
      <p:ext uri="{BB962C8B-B14F-4D97-AF65-F5344CB8AC3E}">
        <p14:creationId xmlns:p14="http://schemas.microsoft.com/office/powerpoint/2010/main" val="253551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			    MOND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           		  </a:t>
            </a:r>
            <a:r>
              <a:rPr lang="en-US" dirty="0"/>
              <a:t>	</a:t>
            </a:r>
            <a:r>
              <a:rPr lang="en-US" b="1" dirty="0"/>
              <a:t>a </a:t>
            </a:r>
            <a:r>
              <a:rPr lang="en-US" dirty="0">
                <a:sym typeface="Mathematica1" panose="05000502060100000001" pitchFamily="2" charset="2"/>
              </a:rPr>
              <a:t></a:t>
            </a:r>
            <a:r>
              <a:rPr lang="en-US" dirty="0"/>
              <a:t>(x) </a:t>
            </a:r>
            <a:r>
              <a:rPr lang="en-US" dirty="0" smtClean="0"/>
              <a:t> =  GM/r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r>
              <a:rPr lang="en-US" b="1" dirty="0"/>
              <a:t>e</a:t>
            </a:r>
            <a:r>
              <a:rPr lang="en-US" dirty="0" smtClean="0"/>
              <a:t>,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 </a:t>
            </a:r>
            <a:r>
              <a:rPr lang="en-US" dirty="0">
                <a:sym typeface="Mathematica1" panose="05000502060100000001" pitchFamily="2" charset="2"/>
              </a:rPr>
              <a:t></a:t>
            </a:r>
            <a:r>
              <a:rPr lang="en-US" dirty="0"/>
              <a:t>(x) = 1, x&gt;&gt;1;  </a:t>
            </a:r>
            <a:r>
              <a:rPr lang="en-US" dirty="0" smtClean="0"/>
              <a:t>    </a:t>
            </a:r>
            <a:r>
              <a:rPr lang="en-US" dirty="0">
                <a:sym typeface="Mathematica1" panose="05000502060100000001" pitchFamily="2" charset="2"/>
              </a:rPr>
              <a:t></a:t>
            </a:r>
            <a:r>
              <a:rPr lang="en-US" dirty="0"/>
              <a:t>(x) = x, x&lt;&lt;1</a:t>
            </a:r>
          </a:p>
          <a:p>
            <a:pPr marL="0" indent="0">
              <a:buNone/>
            </a:pPr>
            <a:r>
              <a:rPr lang="en-US" dirty="0" smtClean="0"/>
              <a:t>				      x </a:t>
            </a:r>
            <a:r>
              <a:rPr lang="en-US" dirty="0"/>
              <a:t>= a/a</a:t>
            </a:r>
            <a:r>
              <a:rPr lang="en-US" baseline="-25000" dirty="0"/>
              <a:t>0</a:t>
            </a:r>
            <a:r>
              <a:rPr lang="en-US" baseline="-25000" dirty="0" smtClean="0"/>
              <a:t>.</a:t>
            </a:r>
          </a:p>
          <a:p>
            <a:pPr marL="0" indent="0">
              <a:buNone/>
            </a:pPr>
            <a:r>
              <a:rPr lang="en-US" baseline="-25000" dirty="0"/>
              <a:t>	</a:t>
            </a:r>
            <a:r>
              <a:rPr lang="en-US" baseline="-25000" dirty="0" smtClean="0"/>
              <a:t>				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</a:t>
            </a:r>
            <a:r>
              <a:rPr lang="en-US" dirty="0"/>
              <a:t> 2x10</a:t>
            </a:r>
            <a:r>
              <a:rPr lang="en-US" baseline="30000" dirty="0"/>
              <a:t>-8</a:t>
            </a:r>
            <a:r>
              <a:rPr lang="en-US" dirty="0"/>
              <a:t> </a:t>
            </a:r>
            <a:r>
              <a:rPr lang="en-US" dirty="0" smtClean="0"/>
              <a:t>cm/sec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			</a:t>
            </a:r>
            <a:r>
              <a:rPr lang="en-US" dirty="0"/>
              <a:t>cH</a:t>
            </a:r>
            <a:r>
              <a:rPr lang="en-US" baseline="-25000" dirty="0"/>
              <a:t>0</a:t>
            </a:r>
            <a:r>
              <a:rPr lang="en-US" dirty="0"/>
              <a:t> = 5x10</a:t>
            </a:r>
            <a:r>
              <a:rPr lang="en-US" baseline="30000" dirty="0"/>
              <a:t>-8</a:t>
            </a:r>
            <a:r>
              <a:rPr lang="en-US" dirty="0"/>
              <a:t> cm/sec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,   </a:t>
            </a:r>
            <a:r>
              <a:rPr lang="en-US" dirty="0"/>
              <a:t>H</a:t>
            </a:r>
            <a:r>
              <a:rPr lang="en-US" baseline="-25000" dirty="0"/>
              <a:t>0 </a:t>
            </a:r>
            <a:r>
              <a:rPr lang="en-US" dirty="0"/>
              <a:t>= 50 km/sec/</a:t>
            </a:r>
            <a:r>
              <a:rPr lang="en-US" dirty="0" err="1"/>
              <a:t>Mpc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8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				    MOND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dirty="0"/>
              <a:t>	</a:t>
            </a:r>
            <a:r>
              <a:rPr lang="en-US" dirty="0" smtClean="0"/>
              <a:t>         </a:t>
            </a:r>
            <a:r>
              <a:rPr lang="en-US" dirty="0"/>
              <a:t>a</a:t>
            </a:r>
            <a:r>
              <a:rPr lang="en-US" baseline="30000" dirty="0"/>
              <a:t>2 </a:t>
            </a:r>
            <a:r>
              <a:rPr lang="en-US" dirty="0"/>
              <a:t>= (GMa</a:t>
            </a:r>
            <a:r>
              <a:rPr lang="en-US" baseline="-25000" dirty="0"/>
              <a:t>0</a:t>
            </a:r>
            <a:r>
              <a:rPr lang="en-US" dirty="0"/>
              <a:t>)/r</a:t>
            </a:r>
            <a:r>
              <a:rPr lang="en-US" baseline="30000" dirty="0"/>
              <a:t>2</a:t>
            </a:r>
            <a:r>
              <a:rPr lang="en-US" dirty="0" smtClean="0"/>
              <a:t>,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a/a</a:t>
            </a:r>
            <a:r>
              <a:rPr lang="en-US" baseline="-25000" dirty="0"/>
              <a:t>0</a:t>
            </a:r>
            <a:r>
              <a:rPr lang="en-US" baseline="-25000" dirty="0" smtClean="0"/>
              <a:t>.</a:t>
            </a:r>
            <a:r>
              <a:rPr lang="en-US" dirty="0"/>
              <a:t> </a:t>
            </a:r>
            <a:r>
              <a:rPr lang="en-US" dirty="0" smtClean="0"/>
              <a:t>&lt;&lt;  1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For </a:t>
            </a:r>
            <a:r>
              <a:rPr lang="en-US" dirty="0"/>
              <a:t>the circular orbits of spiral galaxies,</a:t>
            </a:r>
          </a:p>
          <a:p>
            <a:pPr marL="0" indent="0">
              <a:buNone/>
            </a:pPr>
            <a:r>
              <a:rPr lang="en-US" dirty="0" smtClean="0"/>
              <a:t>					V</a:t>
            </a:r>
            <a:r>
              <a:rPr lang="en-US" baseline="-25000" dirty="0" smtClean="0"/>
              <a:t>M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Gma</a:t>
            </a:r>
            <a:r>
              <a:rPr lang="en-US" baseline="-25000" dirty="0" err="1" smtClean="0"/>
              <a:t>o</a:t>
            </a:r>
            <a:r>
              <a:rPr lang="en-US" baseline="-25000" dirty="0" smtClean="0"/>
              <a:t>    </a:t>
            </a:r>
          </a:p>
          <a:p>
            <a:pPr marL="0" indent="0">
              <a:buNone/>
            </a:pPr>
            <a:r>
              <a:rPr lang="en-US" baseline="-25000" dirty="0"/>
              <a:t>	</a:t>
            </a:r>
            <a:r>
              <a:rPr lang="en-US" baseline="-25000" dirty="0" smtClean="0"/>
              <a:t>	                 </a:t>
            </a:r>
            <a:r>
              <a:rPr lang="en-US" dirty="0" smtClean="0"/>
              <a:t>V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>
                <a:sym typeface="Mathematica1" panose="05000502060100000001" pitchFamily="2" charset="2"/>
              </a:rPr>
              <a:t></a:t>
            </a:r>
            <a:r>
              <a:rPr lang="en-US" dirty="0"/>
              <a:t> L </a:t>
            </a:r>
            <a:r>
              <a:rPr lang="en-US" dirty="0">
                <a:sym typeface="Mathematica1" panose="05000502060100000001" pitchFamily="2" charset="2"/>
              </a:rPr>
              <a:t></a:t>
            </a:r>
            <a:r>
              <a:rPr lang="en-US" dirty="0"/>
              <a:t> M </a:t>
            </a:r>
            <a:r>
              <a:rPr lang="en-US" dirty="0" smtClean="0"/>
              <a:t>,     M the </a:t>
            </a:r>
            <a:r>
              <a:rPr lang="en-US" dirty="0"/>
              <a:t>enclosed mass.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Similarly</a:t>
            </a:r>
            <a:r>
              <a:rPr lang="en-US" dirty="0"/>
              <a:t>, Milgram finds a limiting bending angle for lensing:</a:t>
            </a:r>
          </a:p>
          <a:p>
            <a:pPr marL="0" indent="0">
              <a:buNone/>
            </a:pPr>
            <a:r>
              <a:rPr lang="en-US" dirty="0" smtClean="0">
                <a:sym typeface="Mathematica1" panose="05000502060100000001" pitchFamily="2" charset="2"/>
              </a:rPr>
              <a:t>				</a:t>
            </a:r>
            <a:r>
              <a:rPr lang="en-US" baseline="-25000" dirty="0"/>
              <a:t>M </a:t>
            </a:r>
            <a:r>
              <a:rPr lang="en-US" baseline="-25000" dirty="0" smtClean="0"/>
              <a:t> </a:t>
            </a:r>
            <a:r>
              <a:rPr lang="en-US" dirty="0" smtClean="0">
                <a:sym typeface="Mathematica1" panose="05000502060100000001" pitchFamily="2" charset="2"/>
              </a:rPr>
              <a:t></a:t>
            </a:r>
            <a:r>
              <a:rPr lang="en-US" dirty="0" smtClean="0"/>
              <a:t>  </a:t>
            </a:r>
            <a:r>
              <a:rPr lang="en-US" dirty="0" smtClean="0">
                <a:sym typeface="Mathematica1" panose="05000502060100000001" pitchFamily="2" charset="2"/>
              </a:rPr>
              <a:t>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baseline="-25000" dirty="0"/>
              <a:t>M</a:t>
            </a:r>
            <a:r>
              <a:rPr lang="en-US" baseline="30000" dirty="0"/>
              <a:t>4</a:t>
            </a:r>
            <a:r>
              <a:rPr lang="en-US" dirty="0"/>
              <a:t>/c</a:t>
            </a:r>
            <a:r>
              <a:rPr lang="en-US" baseline="30000" dirty="0"/>
              <a:t>4</a:t>
            </a:r>
            <a:r>
              <a:rPr lang="en-US" dirty="0">
                <a:sym typeface="Mathematica1" panose="05000502060100000001" pitchFamily="2" charset="2"/>
              </a:rPr>
              <a:t>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61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Non Relativistic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</a:t>
            </a:r>
            <a:r>
              <a:rPr lang="en-US" dirty="0"/>
              <a:t>L = -</a:t>
            </a:r>
            <a:r>
              <a:rPr lang="en-US" dirty="0">
                <a:sym typeface="Mathematica3" panose="00000400000000000000" pitchFamily="2" charset="2"/>
              </a:rPr>
              <a:t>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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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baseline="30000" dirty="0"/>
              <a:t>2</a:t>
            </a:r>
            <a:r>
              <a:rPr lang="en-US" dirty="0"/>
              <a:t>/8</a:t>
            </a:r>
            <a:r>
              <a:rPr lang="en-US" dirty="0">
                <a:sym typeface="Mathematica1" panose="05000502060100000001" pitchFamily="2" charset="2"/>
              </a:rPr>
              <a:t></a:t>
            </a:r>
            <a:r>
              <a:rPr lang="en-US" dirty="0"/>
              <a:t>G</a:t>
            </a:r>
            <a:r>
              <a:rPr lang="en-US" dirty="0">
                <a:sym typeface="Mathematica1" panose="05000502060100000001" pitchFamily="2" charset="2"/>
              </a:rPr>
              <a:t></a:t>
            </a:r>
            <a:r>
              <a:rPr lang="en-US" i="1" dirty="0"/>
              <a:t>F</a:t>
            </a:r>
            <a:r>
              <a:rPr lang="en-US" dirty="0">
                <a:sym typeface="Mathematica1" panose="05000502060100000001" pitchFamily="2" charset="2"/>
              </a:rPr>
              <a:t></a:t>
            </a:r>
            <a:r>
              <a:rPr lang="en-US" dirty="0"/>
              <a:t>▼</a:t>
            </a:r>
            <a:r>
              <a:rPr lang="en-US" dirty="0">
                <a:sym typeface="Mathematica1" panose="05000502060100000001" pitchFamily="2" charset="2"/>
              </a:rPr>
              <a:t>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</a:t>
            </a:r>
            <a:r>
              <a:rPr lang="en-US" baseline="30000" dirty="0"/>
              <a:t>2</a:t>
            </a:r>
            <a:r>
              <a:rPr lang="en-US" dirty="0"/>
              <a:t>/a</a:t>
            </a:r>
            <a:r>
              <a:rPr lang="en-US" baseline="-25000" dirty="0"/>
              <a:t>0</a:t>
            </a:r>
            <a:r>
              <a:rPr lang="en-US" baseline="30000" dirty="0"/>
              <a:t>2</a:t>
            </a:r>
            <a:r>
              <a:rPr lang="en-US" dirty="0">
                <a:sym typeface="Mathematica1" panose="05000502060100000001" pitchFamily="2" charset="2"/>
              </a:rPr>
              <a:t></a:t>
            </a:r>
            <a:r>
              <a:rPr lang="en-US" dirty="0"/>
              <a:t>  +  </a:t>
            </a:r>
            <a:r>
              <a:rPr lang="en-US" dirty="0">
                <a:sym typeface="Mathematica1" panose="05000502060100000001" pitchFamily="2" charset="2"/>
              </a:rPr>
              <a:t>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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en-US" baseline="30000" dirty="0" smtClean="0"/>
              <a:t>3</a:t>
            </a:r>
            <a:r>
              <a:rPr lang="en-US" dirty="0" smtClean="0"/>
              <a:t>x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  ▼</a:t>
            </a:r>
            <a:r>
              <a:rPr lang="en-US" dirty="0"/>
              <a:t>·</a:t>
            </a:r>
            <a:r>
              <a:rPr lang="en-US" dirty="0">
                <a:sym typeface="Mathematica1" panose="05000502060100000001" pitchFamily="2" charset="2"/>
              </a:rPr>
              <a:t></a:t>
            </a:r>
            <a:r>
              <a:rPr lang="en-US" dirty="0"/>
              <a:t>▼</a:t>
            </a:r>
            <a:r>
              <a:rPr lang="en-US" dirty="0">
                <a:sym typeface="Mathematica1" panose="05000502060100000001" pitchFamily="2" charset="2"/>
              </a:rPr>
              <a:t>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</a:t>
            </a:r>
            <a:r>
              <a:rPr lang="en-US" baseline="30000" dirty="0"/>
              <a:t>2</a:t>
            </a:r>
            <a:r>
              <a:rPr lang="en-US" dirty="0"/>
              <a:t>/a</a:t>
            </a:r>
            <a:r>
              <a:rPr lang="en-US" baseline="-25000" dirty="0"/>
              <a:t>0</a:t>
            </a:r>
            <a:r>
              <a:rPr lang="en-US" baseline="30000" dirty="0"/>
              <a:t>2</a:t>
            </a:r>
            <a:r>
              <a:rPr lang="en-US" dirty="0">
                <a:sym typeface="Mathematica1" panose="05000502060100000001" pitchFamily="2" charset="2"/>
              </a:rPr>
              <a:t></a:t>
            </a:r>
            <a:r>
              <a:rPr lang="en-US" dirty="0"/>
              <a:t> ▼</a:t>
            </a:r>
            <a:r>
              <a:rPr lang="en-US" dirty="0">
                <a:sym typeface="Mathematica1" panose="05000502060100000001" pitchFamily="2" charset="2"/>
              </a:rPr>
              <a:t></a:t>
            </a:r>
            <a:r>
              <a:rPr lang="en-US" dirty="0"/>
              <a:t> = 4</a:t>
            </a:r>
            <a:r>
              <a:rPr lang="en-US" dirty="0">
                <a:sym typeface="Mathematica1" panose="05000502060100000001" pitchFamily="2" charset="2"/>
              </a:rPr>
              <a:t></a:t>
            </a:r>
            <a:r>
              <a:rPr lang="en-US" dirty="0"/>
              <a:t>G </a:t>
            </a:r>
            <a:r>
              <a:rPr lang="en-US" dirty="0">
                <a:sym typeface="Mathematica1" panose="05000502060100000001" pitchFamily="2" charset="2"/>
              </a:rPr>
              <a:t></a:t>
            </a:r>
            <a:r>
              <a:rPr lang="en-US" dirty="0"/>
              <a:t>,   </a:t>
            </a:r>
            <a:r>
              <a:rPr lang="en-US" dirty="0" smtClean="0"/>
              <a:t>      </a:t>
            </a:r>
            <a:r>
              <a:rPr lang="en-US" dirty="0">
                <a:sym typeface="Mathematica1" panose="05000502060100000001" pitchFamily="2" charset="2"/>
              </a:rPr>
              <a:t></a:t>
            </a:r>
            <a:r>
              <a:rPr lang="en-US" dirty="0"/>
              <a:t>x</a:t>
            </a:r>
            <a:r>
              <a:rPr lang="en-US" dirty="0">
                <a:sym typeface="Mathematica1" panose="05000502060100000001" pitchFamily="2" charset="2"/>
              </a:rPr>
              <a:t></a:t>
            </a:r>
            <a:r>
              <a:rPr lang="en-US" dirty="0"/>
              <a:t> = </a:t>
            </a:r>
            <a:r>
              <a:rPr lang="en-US" i="1" dirty="0" err="1"/>
              <a:t>F</a:t>
            </a:r>
            <a:r>
              <a:rPr lang="en-US" baseline="30000" dirty="0" err="1"/>
              <a:t>’</a:t>
            </a:r>
            <a:r>
              <a:rPr lang="en-US" dirty="0" err="1">
                <a:sym typeface="Mathematica1" panose="05000502060100000001" pitchFamily="2" charset="2"/>
              </a:rPr>
              <a:t></a:t>
            </a:r>
            <a:r>
              <a:rPr lang="en-US" dirty="0" err="1"/>
              <a:t>x</a:t>
            </a:r>
            <a:r>
              <a:rPr lang="en-US" dirty="0" smtClean="0">
                <a:sym typeface="Mathematica1" panose="05000502060100000001" pitchFamily="2" charset="2"/>
              </a:rPr>
              <a:t></a:t>
            </a:r>
          </a:p>
          <a:p>
            <a:pPr marL="0" indent="0">
              <a:buNone/>
            </a:pPr>
            <a:r>
              <a:rPr lang="en-US" dirty="0"/>
              <a:t>Replace the </a:t>
            </a:r>
            <a:r>
              <a:rPr lang="en-US" dirty="0" smtClean="0"/>
              <a:t>rhs </a:t>
            </a:r>
            <a:r>
              <a:rPr lang="en-US" dirty="0"/>
              <a:t>with the Laplacean of </a:t>
            </a:r>
            <a:r>
              <a:rPr lang="en-US" dirty="0">
                <a:sym typeface="Mathematica1" panose="05000502060100000001" pitchFamily="2" charset="2"/>
              </a:rPr>
              <a:t></a:t>
            </a:r>
            <a:r>
              <a:rPr lang="en-US" baseline="-25000" dirty="0"/>
              <a:t>N </a:t>
            </a:r>
            <a:r>
              <a:rPr lang="en-US" dirty="0"/>
              <a:t>and one finds a first integral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mtClean="0">
                <a:sym typeface="Mathematica1" panose="05000502060100000001" pitchFamily="2" charset="2"/>
              </a:rPr>
              <a:t>                            </a:t>
            </a:r>
            <a:r>
              <a:rPr lang="en-US" smtClean="0"/>
              <a:t>▼</a:t>
            </a:r>
            <a:r>
              <a:rPr lang="en-US" smtClean="0">
                <a:sym typeface="Mathematica1" panose="05000502060100000001" pitchFamily="2" charset="2"/>
              </a:rPr>
              <a:t></a:t>
            </a:r>
            <a:r>
              <a:rPr lang="en-US" smtClean="0"/>
              <a:t> </a:t>
            </a:r>
            <a:r>
              <a:rPr lang="en-US" dirty="0">
                <a:sym typeface="Mathematica1" panose="05000502060100000001" pitchFamily="2" charset="2"/>
              </a:rPr>
              <a:t></a:t>
            </a:r>
            <a:r>
              <a:rPr lang="en-US" baseline="30000" dirty="0"/>
              <a:t>2</a:t>
            </a:r>
            <a:r>
              <a:rPr lang="en-US" dirty="0"/>
              <a:t>/a</a:t>
            </a:r>
            <a:r>
              <a:rPr lang="en-US" baseline="-25000" dirty="0"/>
              <a:t>0</a:t>
            </a:r>
            <a:r>
              <a:rPr lang="en-US" baseline="30000" dirty="0"/>
              <a:t>2</a:t>
            </a:r>
            <a:r>
              <a:rPr lang="en-US" dirty="0">
                <a:sym typeface="Mathematica1" panose="05000502060100000001" pitchFamily="2" charset="2"/>
              </a:rPr>
              <a:t></a:t>
            </a:r>
            <a:r>
              <a:rPr lang="en-US" dirty="0"/>
              <a:t> ▼</a:t>
            </a:r>
            <a:r>
              <a:rPr lang="en-US" dirty="0">
                <a:sym typeface="Mathematica1" panose="05000502060100000001" pitchFamily="2" charset="2"/>
              </a:rPr>
              <a:t></a:t>
            </a:r>
            <a:r>
              <a:rPr lang="en-US" dirty="0"/>
              <a:t>  = ▼</a:t>
            </a:r>
            <a:r>
              <a:rPr lang="en-US" dirty="0">
                <a:sym typeface="Mathematica1" panose="05000502060100000001" pitchFamily="2" charset="2"/>
              </a:rPr>
              <a:t></a:t>
            </a:r>
            <a:r>
              <a:rPr lang="en-US" baseline="-25000" dirty="0"/>
              <a:t>N</a:t>
            </a:r>
            <a:r>
              <a:rPr lang="en-US" dirty="0"/>
              <a:t>  + ▼ X </a:t>
            </a:r>
            <a:r>
              <a:rPr lang="en-US" b="1" dirty="0"/>
              <a:t>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>
              <a:sym typeface="Mathematica1" panose="05000502060100000001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5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Relativistic Model:  </a:t>
            </a:r>
            <a:r>
              <a:rPr lang="en-US" dirty="0" err="1" smtClean="0"/>
              <a:t>TeVeS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Beckinstein introduces a physical 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	</a:t>
            </a:r>
            <a:r>
              <a:rPr lang="en-US" i="1" dirty="0"/>
              <a:t> </a:t>
            </a:r>
            <a:r>
              <a:rPr lang="en-US" i="1" dirty="0" smtClean="0"/>
              <a:t>	              g</a:t>
            </a:r>
            <a:r>
              <a:rPr lang="en-US" baseline="-25000" dirty="0">
                <a:sym typeface="Mathematica1" panose="05000502060100000001" pitchFamily="2" charset="2"/>
              </a:rPr>
              <a:t>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>
                <a:sym typeface="Mathematica1" panose="05000502060100000001" pitchFamily="2" charset="2"/>
              </a:rPr>
              <a:t>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baseline="30000" dirty="0">
                <a:sym typeface="Mathematica1" panose="05000502060100000001" pitchFamily="2" charset="2"/>
              </a:rPr>
              <a:t></a:t>
            </a:r>
            <a:r>
              <a:rPr lang="en-US" dirty="0">
                <a:sym typeface="Mathematica1" panose="05000502060100000001" pitchFamily="2" charset="2"/>
              </a:rPr>
              <a:t></a:t>
            </a:r>
            <a:r>
              <a:rPr lang="en-US" dirty="0"/>
              <a:t>g</a:t>
            </a:r>
            <a:r>
              <a:rPr lang="en-US" baseline="-25000" dirty="0">
                <a:sym typeface="Mathematica1" panose="05000502060100000001" pitchFamily="2" charset="2"/>
              </a:rPr>
              <a:t></a:t>
            </a:r>
            <a:r>
              <a:rPr lang="en-US" dirty="0"/>
              <a:t> + U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dirty="0"/>
              <a:t>U</a:t>
            </a:r>
            <a:r>
              <a:rPr lang="en-US" baseline="-25000" dirty="0">
                <a:sym typeface="Mathematica1" panose="05000502060100000001" pitchFamily="2" charset="2"/>
              </a:rPr>
              <a:t></a:t>
            </a:r>
            <a:r>
              <a:rPr lang="en-US" dirty="0">
                <a:sym typeface="Mathematica1" panose="05000502060100000001" pitchFamily="2" charset="2"/>
              </a:rPr>
              <a:t></a:t>
            </a:r>
            <a:r>
              <a:rPr lang="en-US" dirty="0"/>
              <a:t> - e</a:t>
            </a:r>
            <a:r>
              <a:rPr lang="en-US" baseline="30000" dirty="0">
                <a:sym typeface="Mathematica1" panose="05000502060100000001" pitchFamily="2" charset="2"/>
              </a:rPr>
              <a:t></a:t>
            </a:r>
            <a:r>
              <a:rPr lang="en-US" dirty="0"/>
              <a:t> U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dirty="0"/>
              <a:t>U</a:t>
            </a:r>
            <a:r>
              <a:rPr lang="en-US" baseline="-25000" dirty="0">
                <a:sym typeface="Mathematica1" panose="05000502060100000001" pitchFamily="2" charset="2"/>
              </a:rPr>
              <a:t></a:t>
            </a:r>
            <a:r>
              <a:rPr lang="en-US" dirty="0">
                <a:sym typeface="Mathematica1" panose="05000502060100000001" pitchFamily="2" charset="2"/>
              </a:rPr>
              <a:t>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05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LAGRANGIAN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S</a:t>
            </a:r>
            <a:r>
              <a:rPr lang="en-US" baseline="-25000" dirty="0" smtClean="0"/>
              <a:t>g </a:t>
            </a:r>
            <a:r>
              <a:rPr lang="en-US" dirty="0"/>
              <a:t>= 1/</a:t>
            </a:r>
            <a:r>
              <a:rPr lang="en-US" dirty="0">
                <a:sym typeface="Mathematica1" panose="05000502060100000001" pitchFamily="2" charset="2"/>
              </a:rPr>
              <a:t></a:t>
            </a:r>
            <a:r>
              <a:rPr lang="en-US" dirty="0"/>
              <a:t>16</a:t>
            </a:r>
            <a:r>
              <a:rPr lang="en-US" dirty="0">
                <a:sym typeface="Mathematica1" panose="05000502060100000001" pitchFamily="2" charset="2"/>
              </a:rPr>
              <a:t></a:t>
            </a:r>
            <a:r>
              <a:rPr lang="en-US" dirty="0"/>
              <a:t>G</a:t>
            </a:r>
            <a:r>
              <a:rPr lang="en-US" dirty="0">
                <a:sym typeface="Mathematica1" panose="05000502060100000001" pitchFamily="2" charset="2"/>
              </a:rPr>
              <a:t></a:t>
            </a:r>
            <a:r>
              <a:rPr lang="en-US" dirty="0">
                <a:sym typeface="Mathematica3" panose="00000400000000000000" pitchFamily="2" charset="2"/>
              </a:rPr>
              <a:t></a:t>
            </a:r>
            <a:r>
              <a:rPr lang="en-US" dirty="0"/>
              <a:t>√-g </a:t>
            </a:r>
            <a:r>
              <a:rPr lang="en-US" dirty="0" err="1"/>
              <a:t>g</a:t>
            </a:r>
            <a:r>
              <a:rPr lang="en-US" baseline="30000" dirty="0">
                <a:sym typeface="Mathematica1" panose="05000502060100000001" pitchFamily="2" charset="2"/>
              </a:rPr>
              <a:t></a:t>
            </a:r>
            <a:r>
              <a:rPr lang="en-US" dirty="0"/>
              <a:t> R</a:t>
            </a:r>
            <a:r>
              <a:rPr lang="en-US" baseline="-25000" dirty="0">
                <a:sym typeface="Mathematica1" panose="05000502060100000001" pitchFamily="2" charset="2"/>
              </a:rPr>
              <a:t></a:t>
            </a:r>
            <a:r>
              <a:rPr lang="en-US" dirty="0"/>
              <a:t> d</a:t>
            </a:r>
            <a:r>
              <a:rPr lang="en-US" baseline="30000" dirty="0"/>
              <a:t>4</a:t>
            </a:r>
            <a:r>
              <a:rPr lang="en-US" dirty="0"/>
              <a:t>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/>
              <a:t>= -1/2</a:t>
            </a:r>
            <a:r>
              <a:rPr lang="en-US" dirty="0">
                <a:sym typeface="Mathematica3" panose="00000400000000000000" pitchFamily="2" charset="2"/>
              </a:rPr>
              <a:t></a:t>
            </a:r>
            <a:r>
              <a:rPr lang="en-US" dirty="0"/>
              <a:t>√-g</a:t>
            </a:r>
            <a:r>
              <a:rPr lang="en-US" dirty="0">
                <a:sym typeface="Mathematica1" panose="05000502060100000001" pitchFamily="2" charset="2"/>
              </a:rPr>
              <a:t></a:t>
            </a:r>
            <a:r>
              <a:rPr lang="en-US" baseline="30000" dirty="0"/>
              <a:t>2</a:t>
            </a:r>
            <a:r>
              <a:rPr lang="en-US" dirty="0">
                <a:sym typeface="Mathematica1" panose="05000502060100000001" pitchFamily="2" charset="2"/>
              </a:rPr>
              <a:t></a:t>
            </a:r>
            <a:r>
              <a:rPr lang="en-US" dirty="0"/>
              <a:t> g</a:t>
            </a:r>
            <a:r>
              <a:rPr lang="en-US" baseline="30000" dirty="0">
                <a:sym typeface="Mathematica1" panose="05000502060100000001" pitchFamily="2" charset="2"/>
              </a:rPr>
              <a:t></a:t>
            </a:r>
            <a:r>
              <a:rPr lang="en-US" baseline="30000" dirty="0"/>
              <a:t> </a:t>
            </a:r>
            <a:r>
              <a:rPr lang="en-US" dirty="0"/>
              <a:t>- U</a:t>
            </a:r>
            <a:r>
              <a:rPr lang="en-US" baseline="30000" dirty="0">
                <a:sym typeface="Mathematica1" panose="05000502060100000001" pitchFamily="2" charset="2"/>
              </a:rPr>
              <a:t></a:t>
            </a:r>
            <a:r>
              <a:rPr lang="en-US" dirty="0"/>
              <a:t> U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>
                <a:sym typeface="Mathematica1" panose="05000502060100000001" pitchFamily="2" charset="2"/>
              </a:rPr>
              <a:t>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</a:t>
            </a:r>
            <a:r>
              <a:rPr lang="en-US" baseline="-25000" dirty="0"/>
              <a:t>,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</a:t>
            </a:r>
            <a:r>
              <a:rPr lang="en-US" baseline="-25000" dirty="0"/>
              <a:t>,</a:t>
            </a:r>
            <a:r>
              <a:rPr lang="en-US" baseline="-25000" dirty="0">
                <a:sym typeface="Mathematica1" panose="05000502060100000001" pitchFamily="2" charset="2"/>
              </a:rPr>
              <a:t></a:t>
            </a:r>
            <a:r>
              <a:rPr lang="en-US" dirty="0"/>
              <a:t> + 1/2 G</a:t>
            </a:r>
            <a:r>
              <a:rPr lang="en-US" i="1" dirty="0"/>
              <a:t>l</a:t>
            </a:r>
            <a:r>
              <a:rPr lang="en-US" baseline="30000" dirty="0"/>
              <a:t>-2</a:t>
            </a:r>
            <a:r>
              <a:rPr lang="en-US" dirty="0">
                <a:sym typeface="Mathematica1" panose="05000502060100000001" pitchFamily="2" charset="2"/>
              </a:rPr>
              <a:t></a:t>
            </a:r>
            <a:r>
              <a:rPr lang="en-US" baseline="30000" dirty="0"/>
              <a:t>4</a:t>
            </a:r>
            <a:r>
              <a:rPr lang="en-US" i="1" dirty="0"/>
              <a:t>F</a:t>
            </a:r>
            <a:r>
              <a:rPr lang="en-US" dirty="0"/>
              <a:t>(kG</a:t>
            </a:r>
            <a:r>
              <a:rPr lang="en-US" dirty="0">
                <a:sym typeface="Mathematica1" panose="05000502060100000001" pitchFamily="2" charset="2"/>
              </a:rPr>
              <a:t>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dirty="0">
                <a:sym typeface="Mathematica1" panose="05000502060100000001" pitchFamily="2" charset="2"/>
              </a:rPr>
              <a:t></a:t>
            </a:r>
            <a:r>
              <a:rPr lang="en-US" dirty="0"/>
              <a:t> d</a:t>
            </a:r>
            <a:r>
              <a:rPr lang="en-US" baseline="30000" dirty="0"/>
              <a:t>4</a:t>
            </a:r>
            <a:r>
              <a:rPr lang="en-US" dirty="0"/>
              <a:t>x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mtClean="0"/>
              <a:t>         S</a:t>
            </a:r>
            <a:r>
              <a:rPr lang="en-US" baseline="-25000" smtClean="0"/>
              <a:t>v</a:t>
            </a:r>
            <a:r>
              <a:rPr lang="en-US" dirty="0" smtClean="0"/>
              <a:t> </a:t>
            </a:r>
            <a:r>
              <a:rPr lang="en-US" dirty="0"/>
              <a:t>= K/(32</a:t>
            </a:r>
            <a:r>
              <a:rPr lang="en-US" dirty="0">
                <a:sym typeface="Mathematica1" panose="05000502060100000001" pitchFamily="2" charset="2"/>
              </a:rPr>
              <a:t></a:t>
            </a:r>
            <a:r>
              <a:rPr lang="en-US" dirty="0"/>
              <a:t>G)</a:t>
            </a:r>
            <a:r>
              <a:rPr lang="en-US" dirty="0">
                <a:sym typeface="Mathematica3" panose="00000400000000000000" pitchFamily="2" charset="2"/>
              </a:rPr>
              <a:t></a:t>
            </a:r>
            <a:r>
              <a:rPr lang="en-US" dirty="0"/>
              <a:t> √-g</a:t>
            </a:r>
            <a:r>
              <a:rPr lang="en-US" dirty="0">
                <a:sym typeface="Mathematica1" panose="05000502060100000001" pitchFamily="2" charset="2"/>
              </a:rPr>
              <a:t></a:t>
            </a:r>
            <a:r>
              <a:rPr lang="en-US" dirty="0"/>
              <a:t> g</a:t>
            </a:r>
            <a:r>
              <a:rPr lang="en-US" baseline="30000" dirty="0">
                <a:sym typeface="Mathematica1" panose="05000502060100000001" pitchFamily="2" charset="2"/>
              </a:rPr>
              <a:t></a:t>
            </a:r>
            <a:r>
              <a:rPr lang="en-US" dirty="0"/>
              <a:t> g</a:t>
            </a:r>
            <a:r>
              <a:rPr lang="en-US" baseline="30000" dirty="0">
                <a:sym typeface="Mathematica1" panose="05000502060100000001" pitchFamily="2" charset="2"/>
              </a:rPr>
              <a:t></a:t>
            </a:r>
            <a:r>
              <a:rPr lang="en-US" dirty="0"/>
              <a:t> U</a:t>
            </a:r>
            <a:r>
              <a:rPr lang="en-US" baseline="-25000" dirty="0"/>
              <a:t>[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-25000" dirty="0"/>
              <a:t>,</a:t>
            </a:r>
            <a:r>
              <a:rPr lang="en-US" baseline="-25000" dirty="0">
                <a:sym typeface="Mathematica1" panose="05000502060100000001" pitchFamily="2" charset="2"/>
              </a:rPr>
              <a:t></a:t>
            </a:r>
            <a:r>
              <a:rPr lang="en-US" dirty="0"/>
              <a:t> U</a:t>
            </a:r>
            <a:r>
              <a:rPr lang="en-US" baseline="-25000" dirty="0"/>
              <a:t>[</a:t>
            </a:r>
            <a:r>
              <a:rPr lang="en-US" baseline="-25000" dirty="0">
                <a:sym typeface="Mathematica1" panose="05000502060100000001" pitchFamily="2" charset="2"/>
              </a:rPr>
              <a:t></a:t>
            </a:r>
            <a:r>
              <a:rPr lang="en-US" baseline="-25000" dirty="0"/>
              <a:t>,</a:t>
            </a:r>
            <a:r>
              <a:rPr lang="en-US" baseline="-25000" dirty="0">
                <a:sym typeface="Mathematica1" panose="05000502060100000001" pitchFamily="2" charset="2"/>
              </a:rPr>
              <a:t></a:t>
            </a:r>
            <a:r>
              <a:rPr lang="en-US" dirty="0"/>
              <a:t> - 2</a:t>
            </a:r>
            <a:r>
              <a:rPr lang="en-US" dirty="0">
                <a:sym typeface="Mathematica1" panose="05000502060100000001" pitchFamily="2" charset="2"/>
              </a:rPr>
              <a:t></a:t>
            </a:r>
            <a:r>
              <a:rPr lang="en-US" dirty="0"/>
              <a:t>/K (g</a:t>
            </a:r>
            <a:r>
              <a:rPr lang="en-US" baseline="30000" dirty="0">
                <a:sym typeface="Mathematica1" panose="05000502060100000001" pitchFamily="2" charset="2"/>
              </a:rPr>
              <a:t></a:t>
            </a:r>
            <a:r>
              <a:rPr lang="en-US" dirty="0"/>
              <a:t> U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dirty="0"/>
              <a:t> U</a:t>
            </a:r>
            <a:r>
              <a:rPr lang="en-US" baseline="-25000" dirty="0">
                <a:sym typeface="Mathematica1" panose="05000502060100000001" pitchFamily="2" charset="2"/>
              </a:rPr>
              <a:t></a:t>
            </a:r>
            <a:r>
              <a:rPr lang="en-US" dirty="0"/>
              <a:t> + 1)</a:t>
            </a:r>
            <a:r>
              <a:rPr lang="en-US" dirty="0">
                <a:sym typeface="Mathematica1" panose="05000502060100000001" pitchFamily="2" charset="2"/>
              </a:rPr>
              <a:t></a:t>
            </a:r>
            <a:r>
              <a:rPr lang="en-US" dirty="0"/>
              <a:t> d</a:t>
            </a:r>
            <a:r>
              <a:rPr lang="en-US" baseline="30000" dirty="0"/>
              <a:t>4</a:t>
            </a:r>
            <a:r>
              <a:rPr lang="en-US" dirty="0"/>
              <a:t>x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         S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ym typeface="Mathematica3" panose="00000400000000000000" pitchFamily="2" charset="2"/>
              </a:rPr>
              <a:t>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baseline="-25000" dirty="0">
                <a:sym typeface="Mathematica1" panose="05000502060100000001" pitchFamily="2" charset="2"/>
              </a:rPr>
              <a:t>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baseline="30000" dirty="0">
                <a:sym typeface="Mathematica1" panose="05000502060100000001" pitchFamily="2" charset="2"/>
              </a:rPr>
              <a:t></a:t>
            </a:r>
            <a:r>
              <a:rPr lang="en-US" dirty="0"/>
              <a:t>, ………….) d</a:t>
            </a:r>
            <a:r>
              <a:rPr lang="en-US" baseline="30000" dirty="0"/>
              <a:t>4</a:t>
            </a:r>
            <a:r>
              <a:rPr lang="en-US" dirty="0"/>
              <a:t>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3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en-US" dirty="0" smtClean="0"/>
              <a:t>1  Syracuse</a:t>
            </a:r>
          </a:p>
          <a:p>
            <a:pPr marL="1371600" lvl="3" indent="0">
              <a:buNone/>
            </a:pPr>
            <a:endParaRPr lang="en-US" sz="2000" dirty="0"/>
          </a:p>
          <a:p>
            <a:pPr marL="1371600" lvl="3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i</a:t>
            </a:r>
            <a:r>
              <a:rPr lang="en-US" sz="2000" dirty="0" smtClean="0"/>
              <a:t>.     Quantum Gravity</a:t>
            </a:r>
          </a:p>
          <a:p>
            <a:pPr marL="1371600" lvl="3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ii.    Conservation Laws</a:t>
            </a:r>
          </a:p>
          <a:p>
            <a:pPr marL="1371600" lvl="3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iii.   Equations of Motion</a:t>
            </a:r>
          </a:p>
          <a:p>
            <a:pPr marL="1371600" lvl="3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iv.    Gravitational Radiation</a:t>
            </a:r>
          </a:p>
          <a:p>
            <a:pPr marL="1371600" lvl="3" indent="0">
              <a:buNone/>
            </a:pPr>
            <a:endParaRPr lang="en-US" sz="2000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2  Beyond</a:t>
            </a:r>
          </a:p>
          <a:p>
            <a:pPr lvl="2"/>
            <a:endParaRPr lang="en-US" dirty="0"/>
          </a:p>
          <a:p>
            <a:pPr marL="1828800" lvl="4" indent="0">
              <a:buNone/>
            </a:pPr>
            <a:r>
              <a:rPr lang="en-US" sz="2000" dirty="0" smtClean="0"/>
              <a:t> I.       Introduction</a:t>
            </a:r>
          </a:p>
          <a:p>
            <a:pPr marL="1828800" lvl="4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ii.      MOND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33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70021"/>
            <a:ext cx="5823284" cy="4787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Thibault Damour,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Problem of Motion in General Relativity: A Century Assessment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delivered at A Century of General Relativity, Berlin (November 30-December 6, 2015)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Havas,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Early History of the “Problem of Motion” in General Relativity”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Einstein and the History of General Relativity,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Birkhauser (1989),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Howard and John Stachel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1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sz="3600" dirty="0" smtClean="0"/>
              <a:t>Scalar Density Lagrangian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L </a:t>
            </a:r>
            <a:r>
              <a:rPr lang="en-US" dirty="0"/>
              <a:t>= </a:t>
            </a:r>
            <a:r>
              <a:rPr lang="en-US" dirty="0" smtClean="0"/>
              <a:t>√</a:t>
            </a:r>
            <a:r>
              <a:rPr lang="en-US" dirty="0">
                <a:sym typeface="Mathematica1" panose="05000502060100000001" pitchFamily="2" charset="2"/>
              </a:rPr>
              <a:t>-</a:t>
            </a:r>
            <a:r>
              <a:rPr lang="en-US" dirty="0" smtClean="0"/>
              <a:t>g </a:t>
            </a:r>
            <a:r>
              <a:rPr lang="en-US" dirty="0"/>
              <a:t>R = </a:t>
            </a:r>
            <a:r>
              <a:rPr lang="en-US" dirty="0" smtClean="0">
                <a:sym typeface="Mathematica1" panose="05000502060100000001" pitchFamily="2" charset="2"/>
              </a:rPr>
              <a:t></a:t>
            </a:r>
            <a:r>
              <a:rPr lang="en-US" dirty="0" smtClean="0"/>
              <a:t>√g </a:t>
            </a:r>
            <a:r>
              <a:rPr lang="en-US" dirty="0">
                <a:sym typeface="Mathematica1" panose="05000502060100000001" pitchFamily="2" charset="2"/>
              </a:rPr>
              <a:t></a:t>
            </a:r>
            <a:r>
              <a:rPr lang="en-US" dirty="0"/>
              <a:t>g</a:t>
            </a:r>
            <a:r>
              <a:rPr lang="en-US" baseline="30000" dirty="0">
                <a:sym typeface="Mathematica1" panose="05000502060100000001" pitchFamily="2" charset="2"/>
              </a:rPr>
              <a:t></a:t>
            </a:r>
            <a:r>
              <a:rPr lang="en-US" dirty="0">
                <a:sym typeface="Mathematica1" panose="05000502060100000001" pitchFamily="2" charset="2"/>
              </a:rPr>
              <a:t></a:t>
            </a:r>
            <a:r>
              <a:rPr lang="en-US" baseline="-25000" dirty="0">
                <a:sym typeface="Mathematica1" panose="05000502060100000001" pitchFamily="2" charset="2"/>
              </a:rPr>
              <a:t>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/>
              <a:t> g</a:t>
            </a:r>
            <a:r>
              <a:rPr lang="en-US" baseline="30000" dirty="0">
                <a:sym typeface="Mathematica1" panose="05000502060100000001" pitchFamily="2" charset="2"/>
              </a:rPr>
              <a:t></a:t>
            </a:r>
            <a:r>
              <a:rPr lang="en-US" dirty="0">
                <a:sym typeface="Mathematica1" panose="05000502060100000001" pitchFamily="2" charset="2"/>
              </a:rPr>
              <a:t></a:t>
            </a:r>
            <a:r>
              <a:rPr lang="en-US" baseline="-25000" dirty="0">
                <a:sym typeface="Mathematica1" panose="05000502060100000001" pitchFamily="2" charset="2"/>
              </a:rPr>
              <a:t></a:t>
            </a:r>
            <a:r>
              <a:rPr lang="en-US" baseline="30000" dirty="0">
                <a:sym typeface="Mathematica1" panose="05000502060100000001" pitchFamily="2" charset="2"/>
              </a:rPr>
              <a:t></a:t>
            </a:r>
            <a:r>
              <a:rPr lang="en-US" dirty="0">
                <a:sym typeface="Mathematica1" panose="05000502060100000001" pitchFamily="2" charset="2"/>
              </a:rPr>
              <a:t></a:t>
            </a:r>
            <a:r>
              <a:rPr lang="en-US" baseline="-25000" dirty="0">
                <a:sym typeface="Mathematica1" panose="05000502060100000001" pitchFamily="2" charset="2"/>
              </a:rPr>
              <a:t>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</a:t>
            </a:r>
            <a:r>
              <a:rPr lang="en-US" dirty="0"/>
              <a:t> √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 err="1"/>
              <a:t>g</a:t>
            </a:r>
            <a:r>
              <a:rPr lang="en-US" dirty="0" err="1">
                <a:sym typeface="Mathematica1" panose="05000502060100000001" pitchFamily="2" charset="2"/>
              </a:rPr>
              <a:t></a:t>
            </a:r>
            <a:r>
              <a:rPr lang="en-US" dirty="0" err="1"/>
              <a:t>g</a:t>
            </a:r>
            <a:r>
              <a:rPr lang="en-US" baseline="30000" dirty="0">
                <a:sym typeface="Mathematica1" panose="05000502060100000001" pitchFamily="2" charset="2"/>
              </a:rPr>
              <a:t></a:t>
            </a:r>
            <a:r>
              <a:rPr lang="en-US" dirty="0">
                <a:sym typeface="Mathematica1" panose="05000502060100000001" pitchFamily="2" charset="2"/>
              </a:rPr>
              <a:t></a:t>
            </a:r>
            <a:r>
              <a:rPr lang="en-US" baseline="-25000" dirty="0">
                <a:sym typeface="Mathematica1" panose="05000502060100000001" pitchFamily="2" charset="2"/>
              </a:rPr>
              <a:t>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>
                <a:sym typeface="Mathematica1" panose="05000502060100000001" pitchFamily="2" charset="2"/>
              </a:rPr>
              <a:t></a:t>
            </a:r>
            <a:r>
              <a:rPr lang="en-US" baseline="-25000" dirty="0">
                <a:sym typeface="Mathematica1" panose="05000502060100000001" pitchFamily="2" charset="2"/>
              </a:rPr>
              <a:t></a:t>
            </a:r>
            <a:r>
              <a:rPr lang="en-US" baseline="30000" dirty="0">
                <a:sym typeface="Mathematica1" panose="05000502060100000001" pitchFamily="2" charset="2"/>
              </a:rPr>
              <a:t>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/>
              <a:t> g</a:t>
            </a:r>
            <a:r>
              <a:rPr lang="en-US" baseline="30000" dirty="0" smtClean="0">
                <a:sym typeface="Mathematica1" panose="05000502060100000001" pitchFamily="2" charset="2"/>
              </a:rPr>
              <a:t></a:t>
            </a:r>
            <a:r>
              <a:rPr lang="en-US" dirty="0" smtClean="0">
                <a:sym typeface="Mathematica1" panose="05000502060100000001" pitchFamily="2" charset="2"/>
              </a:rPr>
              <a:t></a:t>
            </a:r>
            <a:r>
              <a:rPr lang="en-US" baseline="-25000" dirty="0" smtClean="0">
                <a:sym typeface="Mathematica1" panose="05000502060100000001" pitchFamily="2" charset="2"/>
              </a:rPr>
              <a:t></a:t>
            </a:r>
            <a:r>
              <a:rPr lang="en-US" baseline="30000" dirty="0" smtClean="0">
                <a:sym typeface="Mathematica1" panose="05000502060100000001" pitchFamily="2" charset="2"/>
              </a:rPr>
              <a:t></a:t>
            </a:r>
            <a:r>
              <a:rPr lang="en-US" dirty="0" smtClean="0">
                <a:sym typeface="Mathematica1" panose="05000502060100000001" pitchFamily="2" charset="2"/>
              </a:rPr>
              <a:t></a:t>
            </a:r>
            <a:r>
              <a:rPr lang="en-US" baseline="-25000" dirty="0" smtClean="0">
                <a:sym typeface="Mathematica1" panose="05000502060100000001" pitchFamily="2" charset="2"/>
              </a:rPr>
              <a:t></a:t>
            </a:r>
            <a:r>
              <a:rPr lang="en-US" baseline="30000" dirty="0" smtClean="0">
                <a:sym typeface="Mathematica1" panose="05000502060100000001" pitchFamily="2" charset="2"/>
              </a:rPr>
              <a:t></a:t>
            </a:r>
            <a:r>
              <a:rPr lang="en-US" dirty="0" smtClean="0">
                <a:sym typeface="Mathematica1" panose="05000502060100000001" pitchFamily="2" charset="2"/>
              </a:rPr>
              <a:t></a:t>
            </a:r>
            <a:endParaRPr lang="en-US" dirty="0">
              <a:sym typeface="Mathematica1" panose="05000502060100000001" pitchFamily="2" charset="2"/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Note that the divergence term is the only place where second         derivatives occur so that the field equations are of the second order.</a:t>
            </a:r>
          </a:p>
        </p:txBody>
      </p:sp>
    </p:spTree>
    <p:extLst>
      <p:ext uri="{BB962C8B-B14F-4D97-AF65-F5344CB8AC3E}">
        <p14:creationId xmlns:p14="http://schemas.microsoft.com/office/powerpoint/2010/main" val="201894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422242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Scalar </a:t>
            </a:r>
            <a:r>
              <a:rPr lang="en-US" dirty="0"/>
              <a:t>Density Lagrangian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L = √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/>
              <a:t>g R = </a:t>
            </a:r>
            <a:r>
              <a:rPr lang="en-US" dirty="0">
                <a:sym typeface="Mathematica1" panose="05000502060100000001" pitchFamily="2" charset="2"/>
              </a:rPr>
              <a:t></a:t>
            </a:r>
            <a:r>
              <a:rPr lang="en-US" dirty="0"/>
              <a:t>√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/>
              <a:t>g </a:t>
            </a:r>
            <a:r>
              <a:rPr lang="en-US" dirty="0">
                <a:sym typeface="Mathematica1" panose="05000502060100000001" pitchFamily="2" charset="2"/>
              </a:rPr>
              <a:t></a:t>
            </a:r>
            <a:r>
              <a:rPr lang="en-US" dirty="0"/>
              <a:t>g</a:t>
            </a:r>
            <a:r>
              <a:rPr lang="en-US" baseline="30000" dirty="0">
                <a:sym typeface="Mathematica1" panose="05000502060100000001" pitchFamily="2" charset="2"/>
              </a:rPr>
              <a:t></a:t>
            </a:r>
            <a:r>
              <a:rPr lang="en-US" dirty="0">
                <a:sym typeface="Mathematica1" panose="05000502060100000001" pitchFamily="2" charset="2"/>
              </a:rPr>
              <a:t></a:t>
            </a:r>
            <a:r>
              <a:rPr lang="en-US" baseline="-25000" dirty="0">
                <a:sym typeface="Mathematica1" panose="05000502060100000001" pitchFamily="2" charset="2"/>
              </a:rPr>
              <a:t>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/>
              <a:t> g</a:t>
            </a:r>
            <a:r>
              <a:rPr lang="en-US" baseline="30000" dirty="0">
                <a:sym typeface="Mathematica1" panose="05000502060100000001" pitchFamily="2" charset="2"/>
              </a:rPr>
              <a:t></a:t>
            </a:r>
            <a:r>
              <a:rPr lang="en-US" dirty="0">
                <a:sym typeface="Mathematica1" panose="05000502060100000001" pitchFamily="2" charset="2"/>
              </a:rPr>
              <a:t></a:t>
            </a:r>
            <a:r>
              <a:rPr lang="en-US" baseline="-25000" dirty="0">
                <a:sym typeface="Mathematica1" panose="05000502060100000001" pitchFamily="2" charset="2"/>
              </a:rPr>
              <a:t></a:t>
            </a:r>
            <a:r>
              <a:rPr lang="en-US" baseline="30000" dirty="0">
                <a:sym typeface="Mathematica1" panose="05000502060100000001" pitchFamily="2" charset="2"/>
              </a:rPr>
              <a:t></a:t>
            </a:r>
            <a:r>
              <a:rPr lang="en-US" dirty="0">
                <a:sym typeface="Mathematica1" panose="05000502060100000001" pitchFamily="2" charset="2"/>
              </a:rPr>
              <a:t></a:t>
            </a:r>
            <a:r>
              <a:rPr lang="en-US" baseline="-25000" dirty="0">
                <a:sym typeface="Mathematica1" panose="05000502060100000001" pitchFamily="2" charset="2"/>
              </a:rPr>
              <a:t>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</a:t>
            </a:r>
            <a:r>
              <a:rPr lang="en-US" dirty="0"/>
              <a:t> √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 err="1"/>
              <a:t>g</a:t>
            </a:r>
            <a:r>
              <a:rPr lang="en-US" dirty="0" err="1">
                <a:sym typeface="Mathematica1" panose="05000502060100000001" pitchFamily="2" charset="2"/>
              </a:rPr>
              <a:t></a:t>
            </a:r>
            <a:r>
              <a:rPr lang="en-US" dirty="0" err="1"/>
              <a:t>g</a:t>
            </a:r>
            <a:r>
              <a:rPr lang="en-US" baseline="30000" dirty="0">
                <a:sym typeface="Mathematica1" panose="05000502060100000001" pitchFamily="2" charset="2"/>
              </a:rPr>
              <a:t></a:t>
            </a:r>
            <a:r>
              <a:rPr lang="en-US" dirty="0">
                <a:sym typeface="Mathematica1" panose="05000502060100000001" pitchFamily="2" charset="2"/>
              </a:rPr>
              <a:t></a:t>
            </a:r>
            <a:r>
              <a:rPr lang="en-US" baseline="-25000" dirty="0">
                <a:sym typeface="Mathematica1" panose="05000502060100000001" pitchFamily="2" charset="2"/>
              </a:rPr>
              <a:t>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>
                <a:sym typeface="Mathematica1" panose="05000502060100000001" pitchFamily="2" charset="2"/>
              </a:rPr>
              <a:t></a:t>
            </a:r>
            <a:r>
              <a:rPr lang="en-US" baseline="-25000" dirty="0">
                <a:sym typeface="Mathematica1" panose="05000502060100000001" pitchFamily="2" charset="2"/>
              </a:rPr>
              <a:t></a:t>
            </a:r>
            <a:r>
              <a:rPr lang="en-US" baseline="30000" dirty="0">
                <a:sym typeface="Mathematica1" panose="05000502060100000001" pitchFamily="2" charset="2"/>
              </a:rPr>
              <a:t>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/>
              <a:t> g</a:t>
            </a:r>
            <a:r>
              <a:rPr lang="en-US" baseline="30000" dirty="0" smtClean="0">
                <a:sym typeface="Mathematica1" panose="05000502060100000001" pitchFamily="2" charset="2"/>
              </a:rPr>
              <a:t></a:t>
            </a:r>
            <a:r>
              <a:rPr lang="en-US" dirty="0" smtClean="0">
                <a:sym typeface="Mathematica1" panose="05000502060100000001" pitchFamily="2" charset="2"/>
              </a:rPr>
              <a:t></a:t>
            </a:r>
            <a:r>
              <a:rPr lang="en-US" baseline="-25000" dirty="0" smtClean="0">
                <a:sym typeface="Mathematica1" panose="05000502060100000001" pitchFamily="2" charset="2"/>
              </a:rPr>
              <a:t></a:t>
            </a:r>
            <a:r>
              <a:rPr lang="en-US" baseline="30000" dirty="0" smtClean="0">
                <a:sym typeface="Mathematica1" panose="05000502060100000001" pitchFamily="2" charset="2"/>
              </a:rPr>
              <a:t></a:t>
            </a:r>
            <a:r>
              <a:rPr lang="en-US" dirty="0" smtClean="0">
                <a:sym typeface="Mathematica1" panose="05000502060100000001" pitchFamily="2" charset="2"/>
              </a:rPr>
              <a:t></a:t>
            </a:r>
            <a:r>
              <a:rPr lang="en-US" baseline="-25000" dirty="0" smtClean="0">
                <a:sym typeface="Mathematica1" panose="05000502060100000001" pitchFamily="2" charset="2"/>
              </a:rPr>
              <a:t></a:t>
            </a:r>
            <a:r>
              <a:rPr lang="en-US" baseline="30000" dirty="0" smtClean="0">
                <a:sym typeface="Mathematica1" panose="05000502060100000001" pitchFamily="2" charset="2"/>
              </a:rPr>
              <a:t></a:t>
            </a:r>
            <a:r>
              <a:rPr lang="en-US" dirty="0" smtClean="0">
                <a:sym typeface="Mathematica1" panose="05000502060100000001" pitchFamily="2" charset="2"/>
              </a:rPr>
              <a:t></a:t>
            </a:r>
          </a:p>
          <a:p>
            <a:pPr marL="0" indent="0">
              <a:buNone/>
            </a:pPr>
            <a:endParaRPr lang="en-US" dirty="0">
              <a:sym typeface="Mathematica1" panose="05000502060100000001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Mathematica1" panose="05000502060100000001" pitchFamily="2" charset="2"/>
              </a:rPr>
              <a:t> Under coordinate mapping</a:t>
            </a:r>
          </a:p>
          <a:p>
            <a:pPr marL="0" indent="0">
              <a:buNone/>
            </a:pPr>
            <a:r>
              <a:rPr lang="en-US" dirty="0">
                <a:sym typeface="Mathematica1" panose="05000502060100000001" pitchFamily="2" charset="2"/>
              </a:rPr>
              <a:t> </a:t>
            </a:r>
            <a:r>
              <a:rPr lang="en-US" dirty="0" smtClean="0">
                <a:sym typeface="Mathematica1" panose="05000502060100000001" pitchFamily="2" charset="2"/>
              </a:rPr>
              <a:t>                                  </a:t>
            </a:r>
            <a:r>
              <a:rPr lang="en-US" dirty="0">
                <a:sym typeface="Mathematica1" panose="05000502060100000001" pitchFamily="2" charset="2"/>
              </a:rPr>
              <a:t></a:t>
            </a:r>
            <a:r>
              <a:rPr lang="en-US" dirty="0"/>
              <a:t>L </a:t>
            </a:r>
            <a:r>
              <a:rPr lang="en-US" dirty="0">
                <a:sym typeface="Mathematica1" panose="05000502060100000001" pitchFamily="2" charset="2"/>
              </a:rPr>
              <a:t>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</a:t>
            </a:r>
            <a:r>
              <a:rPr lang="en-US" dirty="0"/>
              <a:t>L</a:t>
            </a:r>
            <a:r>
              <a:rPr lang="en-US" dirty="0" smtClean="0">
                <a:sym typeface="Mathematica1" panose="05000502060100000001" pitchFamily="2" charset="2"/>
              </a:rPr>
              <a:t></a:t>
            </a:r>
            <a:r>
              <a:rPr lang="en-US" baseline="30000" dirty="0" smtClean="0">
                <a:sym typeface="Mathematica1" panose="05000502060100000001" pitchFamily="2" charset="2"/>
              </a:rPr>
              <a:t></a:t>
            </a:r>
            <a:r>
              <a:rPr lang="en-US" dirty="0" smtClean="0">
                <a:sym typeface="Mathematica1" panose="05000502060100000001" pitchFamily="2" charset="2"/>
              </a:rPr>
              <a:t></a:t>
            </a:r>
            <a:r>
              <a:rPr lang="en-US" baseline="-25000" dirty="0" smtClean="0">
                <a:sym typeface="Mathematica1" panose="05000502060100000001" pitchFamily="2" charset="2"/>
              </a:rPr>
              <a:t></a:t>
            </a:r>
            <a:endParaRPr lang="en-US" dirty="0">
              <a:sym typeface="Mathematica1" panose="05000502060100000001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Mathematica1" panose="05000502060100000001" pitchFamily="2" charset="2"/>
              </a:rPr>
              <a:t>  which  ultimately leads to Einstein equations as</a:t>
            </a:r>
          </a:p>
          <a:p>
            <a:pPr marL="0" indent="0">
              <a:buNone/>
            </a:pPr>
            <a:endParaRPr lang="en-US" dirty="0">
              <a:sym typeface="Mathematica1" panose="05000502060100000001" pitchFamily="2" charset="2"/>
            </a:endParaRPr>
          </a:p>
          <a:p>
            <a:pPr marL="0" indent="0">
              <a:buNone/>
            </a:pPr>
            <a:r>
              <a:rPr lang="en-US" dirty="0" smtClean="0"/>
              <a:t>                      √</a:t>
            </a:r>
            <a:r>
              <a:rPr lang="en-US" dirty="0" smtClean="0">
                <a:sym typeface="Mathematica1" panose="05000502060100000001" pitchFamily="2" charset="2"/>
              </a:rPr>
              <a:t></a:t>
            </a:r>
            <a:r>
              <a:rPr lang="en-US" dirty="0"/>
              <a:t>g </a:t>
            </a:r>
            <a:r>
              <a:rPr lang="en-US" dirty="0" err="1"/>
              <a:t>G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</a:t>
            </a:r>
            <a:r>
              <a:rPr lang="en-US" dirty="0"/>
              <a:t> U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</a:t>
            </a:r>
            <a:r>
              <a:rPr lang="en-US" baseline="-25000" dirty="0">
                <a:sym typeface="Mathematica1" panose="05000502060100000001" pitchFamily="2" charset="2"/>
              </a:rPr>
              <a:t>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/>
              <a:t> t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</a:t>
            </a:r>
            <a:r>
              <a:rPr lang="en-US" dirty="0"/>
              <a:t> 8</a:t>
            </a:r>
            <a:r>
              <a:rPr lang="en-US" dirty="0">
                <a:sym typeface="Mathematica1" panose="05000502060100000001" pitchFamily="2" charset="2"/>
              </a:rPr>
              <a:t></a:t>
            </a:r>
            <a:r>
              <a:rPr lang="en-US" dirty="0"/>
              <a:t> P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,</a:t>
            </a:r>
            <a:endParaRPr lang="en-US" dirty="0">
              <a:sym typeface="Mathematica1" panose="05000502060100000001" pitchFamily="2" charset="2"/>
            </a:endParaRPr>
          </a:p>
          <a:p>
            <a:pPr marL="0" indent="0">
              <a:buNone/>
            </a:pPr>
            <a:endParaRPr lang="en-US" dirty="0" smtClean="0">
              <a:sym typeface="Mathematica1" panose="05000502060100000001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56520" cy="1460500"/>
          </a:xfrm>
        </p:spPr>
        <p:txBody>
          <a:bodyPr/>
          <a:lstStyle/>
          <a:p>
            <a:r>
              <a:rPr lang="en-US" dirty="0" smtClean="0"/>
              <a:t>			    Bianchi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                 U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</a:t>
            </a:r>
            <a:r>
              <a:rPr lang="en-US" baseline="-25000" dirty="0">
                <a:sym typeface="Mathematica1" panose="05000502060100000001" pitchFamily="2" charset="2"/>
              </a:rPr>
              <a:t></a:t>
            </a:r>
            <a:r>
              <a:rPr lang="en-US" dirty="0"/>
              <a:t>  ≡  </a:t>
            </a:r>
            <a:r>
              <a:rPr lang="en-US" dirty="0" smtClean="0"/>
              <a:t>0   </a:t>
            </a:r>
            <a:r>
              <a:rPr lang="en-US" dirty="0" smtClean="0">
                <a:sym typeface="Mathematica1" panose="05000502060100000001" pitchFamily="2" charset="2"/>
              </a:rPr>
              <a:t> </a:t>
            </a:r>
            <a:r>
              <a:rPr lang="en-US" dirty="0" smtClean="0"/>
              <a:t>(</a:t>
            </a:r>
            <a:r>
              <a:rPr lang="en-US" dirty="0"/>
              <a:t>√</a:t>
            </a:r>
            <a:r>
              <a:rPr lang="en-US" dirty="0">
                <a:sym typeface="Mathematica1" panose="05000502060100000001" pitchFamily="2" charset="2"/>
              </a:rPr>
              <a:t></a:t>
            </a:r>
            <a:r>
              <a:rPr lang="en-US" dirty="0"/>
              <a:t>g </a:t>
            </a:r>
            <a:r>
              <a:rPr lang="en-US" dirty="0" err="1"/>
              <a:t>G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/>
              <a:t>t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)</a:t>
            </a:r>
            <a:r>
              <a:rPr lang="en-US" baseline="-25000" dirty="0">
                <a:sym typeface="Mathematica1" panose="05000502060100000001" pitchFamily="2" charset="2"/>
              </a:rPr>
              <a:t></a:t>
            </a:r>
            <a:r>
              <a:rPr lang="en-US" dirty="0"/>
              <a:t>  ≡ </a:t>
            </a:r>
            <a:r>
              <a:rPr lang="en-US" dirty="0" smtClean="0"/>
              <a:t>0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Mathematica1" panose="05000502060100000001" pitchFamily="2" charset="2"/>
              </a:rPr>
              <a:t> </a:t>
            </a:r>
          </a:p>
          <a:p>
            <a:endParaRPr lang="en-US" dirty="0">
              <a:sym typeface="Mathematica1" panose="05000502060100000001" pitchFamily="2" charset="2"/>
            </a:endParaRPr>
          </a:p>
          <a:p>
            <a:pPr marL="0" indent="0">
              <a:buNone/>
            </a:pPr>
            <a:r>
              <a:rPr lang="en-US" dirty="0" smtClean="0"/>
              <a:t>	when field equations are satisfied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                          (</a:t>
            </a:r>
            <a:r>
              <a:rPr lang="en-US" dirty="0"/>
              <a:t>8</a:t>
            </a:r>
            <a:r>
              <a:rPr lang="en-US" dirty="0">
                <a:sym typeface="Mathematica1" panose="05000502060100000001" pitchFamily="2" charset="2"/>
              </a:rPr>
              <a:t></a:t>
            </a:r>
            <a:r>
              <a:rPr lang="en-US" dirty="0"/>
              <a:t>P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 + t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)</a:t>
            </a:r>
            <a:r>
              <a:rPr lang="en-US" baseline="-25000" dirty="0">
                <a:sym typeface="Mathematica1" panose="05000502060100000001" pitchFamily="2" charset="2"/>
              </a:rPr>
              <a:t></a:t>
            </a:r>
            <a:r>
              <a:rPr lang="en-US" dirty="0"/>
              <a:t> </a:t>
            </a:r>
            <a:r>
              <a:rPr lang="en-US" dirty="0">
                <a:sym typeface="Mathematica1" panose="05000502060100000001" pitchFamily="2" charset="2"/>
              </a:rPr>
              <a:t></a:t>
            </a:r>
            <a:r>
              <a:rPr lang="en-US" dirty="0"/>
              <a:t>  0</a:t>
            </a:r>
          </a:p>
        </p:txBody>
      </p:sp>
    </p:spTree>
    <p:extLst>
      <p:ext uri="{BB962C8B-B14F-4D97-AF65-F5344CB8AC3E}">
        <p14:creationId xmlns:p14="http://schemas.microsoft.com/office/powerpoint/2010/main" val="273697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                Linearization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√</a:t>
            </a:r>
            <a:r>
              <a:rPr lang="en-US" dirty="0"/>
              <a:t>-g </a:t>
            </a:r>
            <a:r>
              <a:rPr lang="en-US" dirty="0" err="1"/>
              <a:t>g</a:t>
            </a:r>
            <a:r>
              <a:rPr lang="en-US" baseline="30000" dirty="0">
                <a:sym typeface="Mathematica1" panose="05000502060100000001" pitchFamily="2" charset="2"/>
              </a:rPr>
              <a:t></a:t>
            </a:r>
            <a:r>
              <a:rPr lang="en-US" dirty="0"/>
              <a:t> = </a:t>
            </a:r>
            <a:r>
              <a:rPr lang="en-US" dirty="0">
                <a:sym typeface="Mathematica1" panose="05000502060100000001" pitchFamily="2" charset="2"/>
              </a:rPr>
              <a:t></a:t>
            </a:r>
            <a:r>
              <a:rPr lang="en-US" baseline="30000" dirty="0">
                <a:sym typeface="Mathematica1" panose="05000502060100000001" pitchFamily="2" charset="2"/>
              </a:rPr>
              <a:t></a:t>
            </a:r>
            <a:r>
              <a:rPr lang="en-US" dirty="0"/>
              <a:t> + </a:t>
            </a:r>
            <a:r>
              <a:rPr lang="en-US" dirty="0">
                <a:sym typeface="Mathematica1" panose="05000502060100000001" pitchFamily="2" charset="2"/>
              </a:rPr>
              <a:t></a:t>
            </a:r>
            <a:r>
              <a:rPr lang="en-US" baseline="30000" dirty="0">
                <a:sym typeface="Mathematica1" panose="05000502060100000001" pitchFamily="2" charset="2"/>
              </a:rPr>
              <a:t>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Linearized equations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baseline="-25000" dirty="0" smtClean="0"/>
              <a:t>		  </a:t>
            </a:r>
            <a:r>
              <a:rPr lang="en-US" baseline="-25000" dirty="0" smtClean="0"/>
              <a:t>0</a:t>
            </a:r>
            <a:r>
              <a:rPr lang="en-US" dirty="0" smtClean="0"/>
              <a:t>U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</a:t>
            </a:r>
            <a:r>
              <a:rPr lang="en-US" dirty="0"/>
              <a:t>,</a:t>
            </a:r>
            <a:r>
              <a:rPr lang="en-US" baseline="-25000" dirty="0">
                <a:sym typeface="Mathematica1" panose="05000502060100000001" pitchFamily="2" charset="2"/>
              </a:rPr>
              <a:t></a:t>
            </a:r>
            <a:r>
              <a:rPr lang="en-US" dirty="0"/>
              <a:t> = 8</a:t>
            </a:r>
            <a:r>
              <a:rPr lang="en-US" dirty="0">
                <a:sym typeface="Mathematica1" panose="05000502060100000001" pitchFamily="2" charset="2"/>
              </a:rPr>
              <a:t></a:t>
            </a:r>
            <a:r>
              <a:rPr lang="en-US" dirty="0"/>
              <a:t>P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 + NL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        Slow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-25000" dirty="0" smtClean="0"/>
              <a:t>	                  </a:t>
            </a:r>
            <a:r>
              <a:rPr lang="en-US" dirty="0" smtClean="0"/>
              <a:t>          </a:t>
            </a:r>
            <a:r>
              <a:rPr lang="en-US" baseline="-25000" dirty="0" smtClean="0"/>
              <a:t> </a:t>
            </a:r>
            <a:r>
              <a:rPr lang="en-US" baseline="-25000" dirty="0"/>
              <a:t> </a:t>
            </a:r>
            <a:r>
              <a:rPr lang="en-US" dirty="0" smtClean="0"/>
              <a:t>         </a:t>
            </a:r>
            <a:r>
              <a:rPr lang="en-US" baseline="-25000" dirty="0" smtClean="0"/>
              <a:t>0</a:t>
            </a:r>
            <a:r>
              <a:rPr lang="en-US" dirty="0" smtClean="0"/>
              <a:t>U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</a:t>
            </a:r>
            <a:r>
              <a:rPr lang="en-US" baseline="30000" dirty="0" err="1"/>
              <a:t>s</a:t>
            </a:r>
            <a:r>
              <a:rPr lang="en-US" baseline="30000" dirty="0" err="1">
                <a:sym typeface="Mathematica1" panose="05000502060100000001" pitchFamily="2" charset="2"/>
              </a:rPr>
              <a:t></a:t>
            </a:r>
            <a:r>
              <a:rPr lang="en-US" dirty="0" err="1"/>
              <a:t>,</a:t>
            </a:r>
            <a:r>
              <a:rPr lang="en-US" baseline="-25000" dirty="0" err="1"/>
              <a:t>s</a:t>
            </a:r>
            <a:r>
              <a:rPr lang="en-US" dirty="0"/>
              <a:t> = 8</a:t>
            </a:r>
            <a:r>
              <a:rPr lang="en-US" dirty="0">
                <a:sym typeface="Mathematica1" panose="05000502060100000001" pitchFamily="2" charset="2"/>
              </a:rPr>
              <a:t></a:t>
            </a:r>
            <a:r>
              <a:rPr lang="en-US" dirty="0"/>
              <a:t>P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>
                <a:sym typeface="Mathematica1" panose="05000502060100000001" pitchFamily="2" charset="2"/>
              </a:rPr>
              <a:t></a:t>
            </a:r>
            <a:r>
              <a:rPr lang="en-US" dirty="0"/>
              <a:t> + NL + </a:t>
            </a:r>
            <a:r>
              <a:rPr lang="en-US" dirty="0" smtClean="0"/>
              <a:t>L</a:t>
            </a:r>
            <a:r>
              <a:rPr lang="en-US" baseline="-25000" dirty="0" smtClean="0"/>
              <a:t>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Where </a:t>
            </a:r>
            <a:r>
              <a:rPr lang="en-US" dirty="0"/>
              <a:t>L</a:t>
            </a:r>
            <a:r>
              <a:rPr lang="en-US" baseline="-25000" dirty="0"/>
              <a:t>t </a:t>
            </a:r>
            <a:r>
              <a:rPr lang="en-US" dirty="0"/>
              <a:t>contains time derivatives from the linear terms.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>
                <a:sym typeface="Mathematica1" panose="05000502060100000001" pitchFamily="2" charset="2"/>
              </a:rPr>
              <a:t></a:t>
            </a:r>
            <a:r>
              <a:rPr lang="en-US" dirty="0"/>
              <a:t>n, there is an </a:t>
            </a:r>
            <a:r>
              <a:rPr lang="en-US" dirty="0" err="1"/>
              <a:t>integrability</a:t>
            </a:r>
            <a:r>
              <a:rPr lang="en-US" dirty="0"/>
              <a:t> </a:t>
            </a:r>
            <a:r>
              <a:rPr lang="en-US" dirty="0" smtClean="0"/>
              <a:t>condition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			      [</a:t>
            </a:r>
            <a:r>
              <a:rPr lang="en-US" dirty="0"/>
              <a:t>8</a:t>
            </a:r>
            <a:r>
              <a:rPr lang="en-US" dirty="0">
                <a:sym typeface="Mathematica1" panose="05000502060100000001" pitchFamily="2" charset="2"/>
              </a:rPr>
              <a:t></a:t>
            </a:r>
            <a:r>
              <a:rPr lang="en-US" dirty="0"/>
              <a:t>P</a:t>
            </a:r>
            <a:r>
              <a:rPr lang="en-US" baseline="-25000" dirty="0">
                <a:sym typeface="Mathematica1" panose="05000502060100000001" pitchFamily="2" charset="2"/>
              </a:rPr>
              <a:t></a:t>
            </a:r>
            <a:r>
              <a:rPr lang="en-US" baseline="30000" dirty="0"/>
              <a:t>s</a:t>
            </a:r>
            <a:r>
              <a:rPr lang="en-US" dirty="0"/>
              <a:t> + NL + L</a:t>
            </a:r>
            <a:r>
              <a:rPr lang="en-US" baseline="-25000" dirty="0"/>
              <a:t>t</a:t>
            </a:r>
            <a:r>
              <a:rPr lang="en-US" dirty="0"/>
              <a:t>],</a:t>
            </a:r>
            <a:r>
              <a:rPr lang="en-US" baseline="-25000" dirty="0"/>
              <a:t> s</a:t>
            </a:r>
            <a:r>
              <a:rPr lang="en-US" dirty="0"/>
              <a:t> = 0.</a:t>
            </a:r>
          </a:p>
        </p:txBody>
      </p:sp>
    </p:spTree>
    <p:extLst>
      <p:ext uri="{BB962C8B-B14F-4D97-AF65-F5344CB8AC3E}">
        <p14:creationId xmlns:p14="http://schemas.microsoft.com/office/powerpoint/2010/main" val="121573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816901"/>
              </p:ext>
            </p:extLst>
          </p:nvPr>
        </p:nvGraphicFramePr>
        <p:xfrm>
          <a:off x="481264" y="-1264077"/>
          <a:ext cx="9769642" cy="983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4663386" imgH="6035020" progId="Acrobat.Document.2015">
                  <p:embed/>
                </p:oleObj>
              </mc:Choice>
              <mc:Fallback>
                <p:oleObj name="Acrobat Document" r:id="rId3" imgW="4663386" imgH="603502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264" y="-1264077"/>
                        <a:ext cx="9769642" cy="9836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1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236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Mathematica1</vt:lpstr>
      <vt:lpstr>Calibri</vt:lpstr>
      <vt:lpstr>Mathematica3</vt:lpstr>
      <vt:lpstr>Times New Roman</vt:lpstr>
      <vt:lpstr>Calibri Light</vt:lpstr>
      <vt:lpstr>Arial</vt:lpstr>
      <vt:lpstr>Office Theme</vt:lpstr>
      <vt:lpstr>Adobe Acrobat Document</vt:lpstr>
      <vt:lpstr>SYRACUSE AND BEYOND  Joshua Goldberg Syracuse University </vt:lpstr>
      <vt:lpstr>Outline</vt:lpstr>
      <vt:lpstr>PowerPoint Presentation</vt:lpstr>
      <vt:lpstr>                Scalar Density Lagrangian</vt:lpstr>
      <vt:lpstr>                Scalar Density Lagrangian</vt:lpstr>
      <vt:lpstr>       Bianchi Identity</vt:lpstr>
      <vt:lpstr>                     Linearization</vt:lpstr>
      <vt:lpstr>           Slow Motion</vt:lpstr>
      <vt:lpstr>PowerPoint Presentation</vt:lpstr>
      <vt:lpstr>            Newtonian Gravity</vt:lpstr>
      <vt:lpstr>            Bullet Galaxies</vt:lpstr>
      <vt:lpstr>                            Bullet Galaxies</vt:lpstr>
      <vt:lpstr>                     Tully Fisher Relation</vt:lpstr>
      <vt:lpstr>         MOND</vt:lpstr>
      <vt:lpstr>          MOND</vt:lpstr>
      <vt:lpstr>                     Non Relativistic Model</vt:lpstr>
      <vt:lpstr>               Relativistic Model:  TeVeS</vt:lpstr>
      <vt:lpstr>                           LAGRANGIAN</vt:lpstr>
    </vt:vector>
  </TitlesOfParts>
  <Company>Syracuse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Syracuse </dc:title>
  <dc:creator>Joshua N Goldberg</dc:creator>
  <cp:lastModifiedBy>Joshua N Goldberg</cp:lastModifiedBy>
  <cp:revision>39</cp:revision>
  <dcterms:created xsi:type="dcterms:W3CDTF">2017-08-02T15:52:10Z</dcterms:created>
  <dcterms:modified xsi:type="dcterms:W3CDTF">2017-09-12T18:31:06Z</dcterms:modified>
</cp:coreProperties>
</file>