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36.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3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8"/>
  </p:notesMasterIdLst>
  <p:handoutMasterIdLst>
    <p:handoutMasterId r:id="rId109"/>
  </p:handoutMasterIdLst>
  <p:sldIdLst>
    <p:sldId id="630" r:id="rId2"/>
    <p:sldId id="591" r:id="rId3"/>
    <p:sldId id="648" r:id="rId4"/>
    <p:sldId id="649" r:id="rId5"/>
    <p:sldId id="566" r:id="rId6"/>
    <p:sldId id="567" r:id="rId7"/>
    <p:sldId id="568" r:id="rId8"/>
    <p:sldId id="651" r:id="rId9"/>
    <p:sldId id="635" r:id="rId10"/>
    <p:sldId id="650" r:id="rId11"/>
    <p:sldId id="643" r:id="rId12"/>
    <p:sldId id="474" r:id="rId13"/>
    <p:sldId id="524" r:id="rId14"/>
    <p:sldId id="475" r:id="rId15"/>
    <p:sldId id="476" r:id="rId16"/>
    <p:sldId id="477" r:id="rId17"/>
    <p:sldId id="479" r:id="rId18"/>
    <p:sldId id="478" r:id="rId19"/>
    <p:sldId id="480" r:id="rId20"/>
    <p:sldId id="637" r:id="rId21"/>
    <p:sldId id="481" r:id="rId22"/>
    <p:sldId id="482" r:id="rId23"/>
    <p:sldId id="525" r:id="rId24"/>
    <p:sldId id="484" r:id="rId25"/>
    <p:sldId id="641" r:id="rId26"/>
    <p:sldId id="638" r:id="rId27"/>
    <p:sldId id="486" r:id="rId28"/>
    <p:sldId id="490" r:id="rId29"/>
    <p:sldId id="553" r:id="rId30"/>
    <p:sldId id="646" r:id="rId31"/>
    <p:sldId id="489" r:id="rId32"/>
    <p:sldId id="615" r:id="rId33"/>
    <p:sldId id="631" r:id="rId34"/>
    <p:sldId id="527" r:id="rId35"/>
    <p:sldId id="529" r:id="rId36"/>
    <p:sldId id="496" r:id="rId37"/>
    <p:sldId id="256" r:id="rId38"/>
    <p:sldId id="632" r:id="rId39"/>
    <p:sldId id="633" r:id="rId40"/>
    <p:sldId id="499" r:id="rId41"/>
    <p:sldId id="501" r:id="rId42"/>
    <p:sldId id="590" r:id="rId43"/>
    <p:sldId id="500" r:id="rId44"/>
    <p:sldId id="645" r:id="rId45"/>
    <p:sldId id="521" r:id="rId46"/>
    <p:sldId id="503" r:id="rId47"/>
    <p:sldId id="598" r:id="rId48"/>
    <p:sldId id="504" r:id="rId49"/>
    <p:sldId id="522" r:id="rId50"/>
    <p:sldId id="505" r:id="rId51"/>
    <p:sldId id="619" r:id="rId52"/>
    <p:sldId id="532" r:id="rId53"/>
    <p:sldId id="625" r:id="rId54"/>
    <p:sldId id="417" r:id="rId55"/>
    <p:sldId id="318" r:id="rId56"/>
    <p:sldId id="509" r:id="rId57"/>
    <p:sldId id="510" r:id="rId58"/>
    <p:sldId id="511" r:id="rId59"/>
    <p:sldId id="512" r:id="rId60"/>
    <p:sldId id="513" r:id="rId61"/>
    <p:sldId id="515" r:id="rId62"/>
    <p:sldId id="381" r:id="rId63"/>
    <p:sldId id="382" r:id="rId64"/>
    <p:sldId id="611" r:id="rId65"/>
    <p:sldId id="517" r:id="rId66"/>
    <p:sldId id="516" r:id="rId67"/>
    <p:sldId id="271" r:id="rId68"/>
    <p:sldId id="519" r:id="rId69"/>
    <p:sldId id="518" r:id="rId70"/>
    <p:sldId id="449" r:id="rId71"/>
    <p:sldId id="520" r:id="rId72"/>
    <p:sldId id="457" r:id="rId73"/>
    <p:sldId id="458" r:id="rId74"/>
    <p:sldId id="627" r:id="rId75"/>
    <p:sldId id="601" r:id="rId76"/>
    <p:sldId id="434" r:id="rId77"/>
    <p:sldId id="433" r:id="rId78"/>
    <p:sldId id="602" r:id="rId79"/>
    <p:sldId id="291" r:id="rId80"/>
    <p:sldId id="288" r:id="rId81"/>
    <p:sldId id="278" r:id="rId82"/>
    <p:sldId id="340" r:id="rId83"/>
    <p:sldId id="360" r:id="rId84"/>
    <p:sldId id="469" r:id="rId85"/>
    <p:sldId id="379" r:id="rId86"/>
    <p:sldId id="542" r:id="rId87"/>
    <p:sldId id="311" r:id="rId88"/>
    <p:sldId id="640" r:id="rId89"/>
    <p:sldId id="472" r:id="rId90"/>
    <p:sldId id="547" r:id="rId91"/>
    <p:sldId id="644" r:id="rId92"/>
    <p:sldId id="269" r:id="rId93"/>
    <p:sldId id="576" r:id="rId94"/>
    <p:sldId id="289" r:id="rId95"/>
    <p:sldId id="624" r:id="rId96"/>
    <p:sldId id="578" r:id="rId97"/>
    <p:sldId id="577" r:id="rId98"/>
    <p:sldId id="628" r:id="rId99"/>
    <p:sldId id="584" r:id="rId100"/>
    <p:sldId id="585" r:id="rId101"/>
    <p:sldId id="642" r:id="rId102"/>
    <p:sldId id="586" r:id="rId103"/>
    <p:sldId id="587" r:id="rId104"/>
    <p:sldId id="618" r:id="rId105"/>
    <p:sldId id="639" r:id="rId106"/>
    <p:sldId id="372" r:id="rId10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8" charset="0"/>
        <a:ea typeface="+mn-ea"/>
        <a:cs typeface="+mn-cs"/>
      </a:defRPr>
    </a:lvl5pPr>
    <a:lvl6pPr marL="2286000" algn="l" defTabSz="457200" rtl="0" eaLnBrk="1" latinLnBrk="0" hangingPunct="1">
      <a:defRPr sz="2400" kern="1200">
        <a:solidFill>
          <a:schemeClr val="tx1"/>
        </a:solidFill>
        <a:latin typeface="Times" pitchFamily="28" charset="0"/>
        <a:ea typeface="+mn-ea"/>
        <a:cs typeface="+mn-cs"/>
      </a:defRPr>
    </a:lvl6pPr>
    <a:lvl7pPr marL="2743200" algn="l" defTabSz="457200" rtl="0" eaLnBrk="1" latinLnBrk="0" hangingPunct="1">
      <a:defRPr sz="2400" kern="1200">
        <a:solidFill>
          <a:schemeClr val="tx1"/>
        </a:solidFill>
        <a:latin typeface="Times" pitchFamily="28" charset="0"/>
        <a:ea typeface="+mn-ea"/>
        <a:cs typeface="+mn-cs"/>
      </a:defRPr>
    </a:lvl7pPr>
    <a:lvl8pPr marL="3200400" algn="l" defTabSz="457200" rtl="0" eaLnBrk="1" latinLnBrk="0" hangingPunct="1">
      <a:defRPr sz="2400" kern="1200">
        <a:solidFill>
          <a:schemeClr val="tx1"/>
        </a:solidFill>
        <a:latin typeface="Times" pitchFamily="28" charset="0"/>
        <a:ea typeface="+mn-ea"/>
        <a:cs typeface="+mn-cs"/>
      </a:defRPr>
    </a:lvl8pPr>
    <a:lvl9pPr marL="3657600" algn="l" defTabSz="457200" rtl="0" eaLnBrk="1" latinLnBrk="0" hangingPunct="1">
      <a:defRPr sz="2400" kern="1200">
        <a:solidFill>
          <a:schemeClr val="tx1"/>
        </a:solidFill>
        <a:latin typeface="Times" pitchFamily="2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p:scale>
          <a:sx n="75" d="100"/>
          <a:sy n="75" d="100"/>
        </p:scale>
        <p:origin x="-592" y="-1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A7592B-3A93-C44E-AD8A-DCD4A69510BD}" type="datetimeFigureOut">
              <a:rPr lang="en-US" smtClean="0"/>
              <a:pPr/>
              <a:t>9/11/2017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593313-95BD-F748-B580-0F539873BFEC}" type="slidenum">
              <a:rPr lang="en-US" smtClean="0"/>
              <a:pPr/>
              <a:t>‹#›</a:t>
            </a:fld>
            <a:endParaRPr lang="en-US"/>
          </a:p>
        </p:txBody>
      </p:sp>
    </p:spTree>
    <p:extLst>
      <p:ext uri="{BB962C8B-B14F-4D97-AF65-F5344CB8AC3E}">
        <p14:creationId xmlns:p14="http://schemas.microsoft.com/office/powerpoint/2010/main" val="4276941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8277F91-82CC-A44A-80EF-4421D9D234E2}" type="slidenum">
              <a:rPr lang="en-US"/>
              <a:pPr/>
              <a:t>‹#›</a:t>
            </a:fld>
            <a:endParaRPr lang="en-US"/>
          </a:p>
        </p:txBody>
      </p:sp>
    </p:spTree>
    <p:extLst>
      <p:ext uri="{BB962C8B-B14F-4D97-AF65-F5344CB8AC3E}">
        <p14:creationId xmlns:p14="http://schemas.microsoft.com/office/powerpoint/2010/main" val="36276461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8" charset="0"/>
        <a:ea typeface="+mn-ea"/>
        <a:cs typeface="+mn-cs"/>
      </a:defRPr>
    </a:lvl1pPr>
    <a:lvl2pPr marL="457200" algn="l" rtl="0" fontAlgn="base">
      <a:spcBef>
        <a:spcPct val="30000"/>
      </a:spcBef>
      <a:spcAft>
        <a:spcPct val="0"/>
      </a:spcAft>
      <a:defRPr sz="1200" kern="1200">
        <a:solidFill>
          <a:schemeClr val="tx1"/>
        </a:solidFill>
        <a:latin typeface="Times" pitchFamily="28" charset="0"/>
        <a:ea typeface="ＭＳ Ｐゴシック" pitchFamily="28" charset="-128"/>
        <a:cs typeface="+mn-cs"/>
      </a:defRPr>
    </a:lvl2pPr>
    <a:lvl3pPr marL="914400" algn="l" rtl="0" fontAlgn="base">
      <a:spcBef>
        <a:spcPct val="30000"/>
      </a:spcBef>
      <a:spcAft>
        <a:spcPct val="0"/>
      </a:spcAft>
      <a:defRPr sz="1200" kern="1200">
        <a:solidFill>
          <a:schemeClr val="tx1"/>
        </a:solidFill>
        <a:latin typeface="Times" pitchFamily="28" charset="0"/>
        <a:ea typeface="ＭＳ Ｐゴシック" pitchFamily="28" charset="-128"/>
        <a:cs typeface="+mn-cs"/>
      </a:defRPr>
    </a:lvl3pPr>
    <a:lvl4pPr marL="1371600" algn="l" rtl="0" fontAlgn="base">
      <a:spcBef>
        <a:spcPct val="30000"/>
      </a:spcBef>
      <a:spcAft>
        <a:spcPct val="0"/>
      </a:spcAft>
      <a:defRPr sz="1200" kern="1200">
        <a:solidFill>
          <a:schemeClr val="tx1"/>
        </a:solidFill>
        <a:latin typeface="Times" pitchFamily="28" charset="0"/>
        <a:ea typeface="ＭＳ Ｐゴシック" pitchFamily="28" charset="-128"/>
        <a:cs typeface="+mn-cs"/>
      </a:defRPr>
    </a:lvl4pPr>
    <a:lvl5pPr marL="1828800" algn="l" rtl="0" fontAlgn="base">
      <a:spcBef>
        <a:spcPct val="30000"/>
      </a:spcBef>
      <a:spcAft>
        <a:spcPct val="0"/>
      </a:spcAft>
      <a:defRPr sz="1200" kern="1200">
        <a:solidFill>
          <a:schemeClr val="tx1"/>
        </a:solidFill>
        <a:latin typeface="Times" pitchFamily="28" charset="0"/>
        <a:ea typeface="ＭＳ Ｐゴシック" pitchFamily="2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EB09D79-1C8D-474C-8196-D639938998BD}" type="slidenum">
              <a:rPr lang="en-US"/>
              <a:pPr/>
              <a:t>2</a:t>
            </a:fld>
            <a:endParaRPr lang="en-US"/>
          </a:p>
        </p:txBody>
      </p:sp>
      <p:sp>
        <p:nvSpPr>
          <p:cNvPr id="16387" name="Rectangle 2"/>
          <p:cNvSpPr>
            <a:spLocks noGrp="1" noRot="1" noChangeAspect="1" noChangeArrowheads="1"/>
          </p:cNvSpPr>
          <p:nvPr>
            <p:ph type="sldImg"/>
          </p:nvPr>
        </p:nvSpPr>
        <p:spPr>
          <a:xfrm>
            <a:off x="1143000" y="685800"/>
            <a:ext cx="4572000" cy="3429000"/>
          </a:xfrm>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Image from HST site 1999-30-e</a:t>
            </a:r>
          </a:p>
        </p:txBody>
      </p:sp>
    </p:spTree>
    <p:extLst>
      <p:ext uri="{BB962C8B-B14F-4D97-AF65-F5344CB8AC3E}">
        <p14:creationId xmlns:p14="http://schemas.microsoft.com/office/powerpoint/2010/main" val="15996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Magan</a:t>
            </a:r>
            <a:r>
              <a:rPr lang="en-US" dirty="0" smtClean="0"/>
              <a:t> </a:t>
            </a:r>
            <a:r>
              <a:rPr lang="en-US" dirty="0" err="1" smtClean="0"/>
              <a:t>donahue’s</a:t>
            </a:r>
            <a:r>
              <a:rPr lang="en-US" dirty="0" smtClean="0"/>
              <a:t> group – CASSINI</a:t>
            </a:r>
          </a:p>
          <a:p>
            <a:r>
              <a:rPr lang="en-US" dirty="0" smtClean="0"/>
              <a:t>30km of surface</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27</a:t>
            </a:fld>
            <a:endParaRPr lang="en-US"/>
          </a:p>
        </p:txBody>
      </p:sp>
    </p:spTree>
    <p:extLst>
      <p:ext uri="{BB962C8B-B14F-4D97-AF65-F5344CB8AC3E}">
        <p14:creationId xmlns:p14="http://schemas.microsoft.com/office/powerpoint/2010/main" val="1793915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1BFCD610-AACA-194A-8F04-B908218AEFC4}" type="slidenum">
              <a:rPr lang="en-US"/>
              <a:pPr/>
              <a:t>34</a:t>
            </a:fld>
            <a:endParaRPr lang="en-US"/>
          </a:p>
        </p:txBody>
      </p:sp>
      <p:sp>
        <p:nvSpPr>
          <p:cNvPr id="55299" name="Rectangle 2"/>
          <p:cNvSpPr>
            <a:spLocks noGrp="1" noRot="1" noChangeAspect="1" noChangeArrowheads="1"/>
          </p:cNvSpPr>
          <p:nvPr>
            <p:ph type="sldImg"/>
          </p:nvPr>
        </p:nvSpPr>
        <p:spPr>
          <a:xfrm>
            <a:off x="1143000" y="685800"/>
            <a:ext cx="4572000" cy="3429000"/>
          </a:xfrm>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2459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63FD9F20-2E82-E948-95F1-F3D3F51AAB11}" type="slidenum">
              <a:rPr lang="en-US">
                <a:latin typeface="Arial" pitchFamily="-109" charset="0"/>
                <a:ea typeface="ＭＳ Ｐゴシック" pitchFamily="-109" charset="-128"/>
                <a:cs typeface="ＭＳ Ｐゴシック" pitchFamily="-109" charset="-128"/>
              </a:rPr>
              <a:pPr/>
              <a:t>35</a:t>
            </a:fld>
            <a:endParaRPr lang="en-US">
              <a:latin typeface="Arial" pitchFamily="-109" charset="0"/>
              <a:ea typeface="ＭＳ Ｐゴシック" pitchFamily="-109" charset="-128"/>
              <a:cs typeface="ＭＳ Ｐゴシック" pitchFamily="-109" charset="-128"/>
            </a:endParaRPr>
          </a:p>
        </p:txBody>
      </p:sp>
      <p:sp>
        <p:nvSpPr>
          <p:cNvPr id="168963" name="Rectangle 2"/>
          <p:cNvSpPr>
            <a:spLocks noGrp="1" noRot="1" noChangeAspect="1" noChangeArrowheads="1" noTextEdit="1"/>
          </p:cNvSpPr>
          <p:nvPr>
            <p:ph type="sldImg"/>
          </p:nvPr>
        </p:nvSpPr>
        <p:spPr>
          <a:xfrm>
            <a:off x="1143000" y="685800"/>
            <a:ext cx="4572000" cy="3429000"/>
          </a:xfrm>
          <a:ln/>
        </p:spPr>
      </p:sp>
      <p:sp>
        <p:nvSpPr>
          <p:cNvPr id="168964" name="Rectangle 3"/>
          <p:cNvSpPr>
            <a:spLocks noGrp="1" noChangeArrowheads="1"/>
          </p:cNvSpPr>
          <p:nvPr>
            <p:ph type="body" idx="1"/>
          </p:nvPr>
        </p:nvSpPr>
        <p:spPr>
          <a:noFill/>
          <a:ln/>
        </p:spPr>
        <p:txBody>
          <a:bodyPr/>
          <a:lstStyle/>
          <a:p>
            <a:pPr eaLnBrk="1" hangingPunct="1"/>
            <a:r>
              <a:rPr lang="en-US">
                <a:latin typeface="Arial" pitchFamily="-109" charset="0"/>
                <a:ea typeface="ＭＳ Ｐゴシック" pitchFamily="-109" charset="-128"/>
                <a:cs typeface="ＭＳ Ｐゴシック" pitchFamily="-109" charset="-128"/>
              </a:rPr>
              <a:t>Transit simulation. If all 100 000 stars have an earths ized planet at the earths distance from the star, then because of random orientation only about 20 will be discovered. If none are discovered then this means that less than 55 have earth like planets.</a:t>
            </a:r>
          </a:p>
        </p:txBody>
      </p:sp>
    </p:spTree>
    <p:extLst>
      <p:ext uri="{BB962C8B-B14F-4D97-AF65-F5344CB8AC3E}">
        <p14:creationId xmlns:p14="http://schemas.microsoft.com/office/powerpoint/2010/main" val="362300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9371AEB-446D-7B4C-9B51-E616688F0494}" type="slidenum">
              <a:rPr lang="en-US"/>
              <a:pPr/>
              <a:t>36</a:t>
            </a:fld>
            <a:endParaRPr lang="en-US"/>
          </a:p>
        </p:txBody>
      </p:sp>
      <p:sp>
        <p:nvSpPr>
          <p:cNvPr id="71683" name="Rectangle 2"/>
          <p:cNvSpPr>
            <a:spLocks noGrp="1" noRot="1" noChangeAspect="1" noChangeArrowheads="1"/>
          </p:cNvSpPr>
          <p:nvPr>
            <p:ph type="sldImg"/>
          </p:nvPr>
        </p:nvSpPr>
        <p:spPr>
          <a:xfrm>
            <a:off x="1143000" y="685800"/>
            <a:ext cx="4572000" cy="3429000"/>
          </a:xfrm>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Launch 2008 into trailing Earth orbit ( 0.5 AU after 4 years). Will observe transit 1/10,000, must be periodic and same amp, lasting same time. To detect Earth size planets in the habitable zone. Will observe a small area of sky in direction along Orion arm (L=45) in Cygnus lyra.</a:t>
            </a:r>
          </a:p>
          <a:p>
            <a:pPr eaLnBrk="1" hangingPunct="1"/>
            <a:r>
              <a:rPr lang="en-US"/>
              <a:t>ESA may have a similar mission called Eddington, post 2008</a:t>
            </a:r>
          </a:p>
        </p:txBody>
      </p:sp>
    </p:spTree>
    <p:extLst>
      <p:ext uri="{BB962C8B-B14F-4D97-AF65-F5344CB8AC3E}">
        <p14:creationId xmlns:p14="http://schemas.microsoft.com/office/powerpoint/2010/main" val="1039734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Honour</a:t>
            </a:r>
            <a:endParaRPr lang="en-US" dirty="0" smtClean="0"/>
          </a:p>
          <a:p>
            <a:r>
              <a:rPr lang="en-US" dirty="0" smtClean="0"/>
              <a:t>Pleasure</a:t>
            </a:r>
            <a:r>
              <a:rPr lang="en-US" baseline="0" dirty="0" smtClean="0"/>
              <a:t> to share with other two</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37</a:t>
            </a:fld>
            <a:endParaRPr lang="en-US"/>
          </a:p>
        </p:txBody>
      </p:sp>
    </p:spTree>
    <p:extLst>
      <p:ext uri="{BB962C8B-B14F-4D97-AF65-F5344CB8AC3E}">
        <p14:creationId xmlns:p14="http://schemas.microsoft.com/office/powerpoint/2010/main" val="2604000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BD78F5-8744-6A47-B212-3B982B10C10A}" type="slidenum">
              <a:rPr lang="en-US" smtClean="0"/>
              <a:pPr/>
              <a:t>41</a:t>
            </a:fld>
            <a:endParaRPr lang="en-US"/>
          </a:p>
        </p:txBody>
      </p:sp>
    </p:spTree>
    <p:extLst>
      <p:ext uri="{BB962C8B-B14F-4D97-AF65-F5344CB8AC3E}">
        <p14:creationId xmlns:p14="http://schemas.microsoft.com/office/powerpoint/2010/main" val="1577671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A5136DE-CC5E-DC49-85C8-2D64A8FC3739}" type="slidenum">
              <a:rPr lang="en-US">
                <a:latin typeface="Arial" pitchFamily="-109" charset="0"/>
                <a:ea typeface="ＭＳ Ｐゴシック" pitchFamily="-109" charset="-128"/>
                <a:cs typeface="ＭＳ Ｐゴシック" pitchFamily="-109" charset="-128"/>
              </a:rPr>
              <a:pPr/>
              <a:t>43</a:t>
            </a:fld>
            <a:endParaRPr lang="en-US">
              <a:latin typeface="Arial" pitchFamily="-109" charset="0"/>
              <a:ea typeface="ＭＳ Ｐゴシック" pitchFamily="-109" charset="-128"/>
              <a:cs typeface="ＭＳ Ｐゴシック" pitchFamily="-109" charset="-128"/>
            </a:endParaRPr>
          </a:p>
        </p:txBody>
      </p:sp>
      <p:sp>
        <p:nvSpPr>
          <p:cNvPr id="40963" name="Rectangle 2"/>
          <p:cNvSpPr>
            <a:spLocks noGrp="1" noRot="1" noChangeAspect="1" noChangeArrowheads="1"/>
          </p:cNvSpPr>
          <p:nvPr>
            <p:ph type="sldImg"/>
          </p:nvPr>
        </p:nvSpPr>
        <p:spPr>
          <a:xfrm>
            <a:off x="1143000" y="685800"/>
            <a:ext cx="4572000" cy="34290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09" charset="0"/>
                <a:ea typeface="ＭＳ Ｐゴシック" pitchFamily="-109" charset="-128"/>
                <a:cs typeface="ＭＳ Ｐゴシック" pitchFamily="-109" charset="-128"/>
              </a:rPr>
              <a:t>Intelligent</a:t>
            </a:r>
            <a:r>
              <a:rPr lang="en-US" baseline="0" dirty="0" smtClean="0">
                <a:latin typeface="Arial" pitchFamily="-109" charset="0"/>
                <a:ea typeface="ＭＳ Ｐゴシック" pitchFamily="-109" charset="-128"/>
                <a:cs typeface="ＭＳ Ｐゴシック" pitchFamily="-109" charset="-128"/>
              </a:rPr>
              <a:t> life?</a:t>
            </a:r>
          </a:p>
          <a:p>
            <a:pPr eaLnBrk="1" hangingPunct="1"/>
            <a:r>
              <a:rPr lang="en-US" baseline="0" dirty="0" smtClean="0">
                <a:latin typeface="Arial" pitchFamily="-109" charset="0"/>
                <a:ea typeface="ＭＳ Ｐゴシック" pitchFamily="-109" charset="-128"/>
                <a:cs typeface="ＭＳ Ｐゴシック" pitchFamily="-109" charset="-128"/>
              </a:rPr>
              <a:t>Private sources – Russian investor 100m dollars Chair this effort</a:t>
            </a:r>
            <a:endParaRPr lang="en-US" dirty="0" smtClean="0">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227972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79D33-A938-5447-81EF-A099115A7392}" type="slidenum">
              <a:rPr lang="en-US"/>
              <a:pPr/>
              <a:t>55</a:t>
            </a:fld>
            <a:endParaRPr lang="en-US"/>
          </a:p>
        </p:txBody>
      </p:sp>
      <p:sp>
        <p:nvSpPr>
          <p:cNvPr id="98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862182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583FEF1-23C3-594E-BFDB-0D3B4840CA83}" type="slidenum">
              <a:rPr lang="en-US"/>
              <a:pPr/>
              <a:t>56</a:t>
            </a:fld>
            <a:endParaRPr lang="en-US"/>
          </a:p>
        </p:txBody>
      </p:sp>
      <p:sp>
        <p:nvSpPr>
          <p:cNvPr id="86019" name="Rectangle 2"/>
          <p:cNvSpPr>
            <a:spLocks noGrp="1" noRot="1" noChangeAspect="1" noChangeArrowheads="1"/>
          </p:cNvSpPr>
          <p:nvPr>
            <p:ph type="sldImg"/>
          </p:nvPr>
        </p:nvSpPr>
        <p:spPr>
          <a:xfrm>
            <a:off x="1143000" y="685800"/>
            <a:ext cx="4572000" cy="3429000"/>
          </a:xfrm>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  </a:t>
            </a:r>
          </a:p>
          <a:p>
            <a:pPr eaLnBrk="1" hangingPunct="1"/>
            <a:endParaRPr lang="en-US"/>
          </a:p>
        </p:txBody>
      </p:sp>
    </p:spTree>
    <p:extLst>
      <p:ext uri="{BB962C8B-B14F-4D97-AF65-F5344CB8AC3E}">
        <p14:creationId xmlns:p14="http://schemas.microsoft.com/office/powerpoint/2010/main" val="414045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C31A5446-5744-7448-9BF2-429D996C49F7}" type="slidenum">
              <a:rPr lang="en-US"/>
              <a:pPr/>
              <a:t>57</a:t>
            </a:fld>
            <a:endParaRPr lang="en-US"/>
          </a:p>
        </p:txBody>
      </p:sp>
      <p:sp>
        <p:nvSpPr>
          <p:cNvPr id="88067" name="Rectangle 2"/>
          <p:cNvSpPr>
            <a:spLocks noGrp="1" noRot="1" noChangeAspect="1" noChangeArrowheads="1"/>
          </p:cNvSpPr>
          <p:nvPr>
            <p:ph type="sldImg"/>
          </p:nvPr>
        </p:nvSpPr>
        <p:spPr>
          <a:xfrm>
            <a:off x="1143000" y="685800"/>
            <a:ext cx="4572000" cy="3429000"/>
          </a:xfrm>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57874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`dogs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7</a:t>
            </a:fld>
            <a:endParaRPr lang="en-US"/>
          </a:p>
        </p:txBody>
      </p:sp>
    </p:spTree>
    <p:extLst>
      <p:ext uri="{BB962C8B-B14F-4D97-AF65-F5344CB8AC3E}">
        <p14:creationId xmlns:p14="http://schemas.microsoft.com/office/powerpoint/2010/main" val="39194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E3F5EE10-2624-704F-922A-04776E49465F}" type="slidenum">
              <a:rPr lang="en-US"/>
              <a:pPr/>
              <a:t>58</a:t>
            </a:fld>
            <a:endParaRPr lang="en-US"/>
          </a:p>
        </p:txBody>
      </p:sp>
      <p:sp>
        <p:nvSpPr>
          <p:cNvPr id="94211" name="Text Box 2"/>
          <p:cNvSpPr txBox="1">
            <a:spLocks noGrp="1" noRot="1" noChangeAspect="1" noChangeArrowheads="1"/>
          </p:cNvSpPr>
          <p:nvPr>
            <p:ph type="sldImg"/>
          </p:nvPr>
        </p:nvSpPr>
        <p:spPr>
          <a:xfrm>
            <a:off x="1347788" y="912813"/>
            <a:ext cx="4164012" cy="3122612"/>
          </a:xfrm>
          <a:solidFill>
            <a:srgbClr val="FFFFFF"/>
          </a:solidFill>
          <a:ln/>
        </p:spPr>
      </p:sp>
      <p:sp>
        <p:nvSpPr>
          <p:cNvPr id="94212" name="Text Box 3"/>
          <p:cNvSpPr txBox="1">
            <a:spLocks noGrp="1" noChangeArrowheads="1"/>
          </p:cNvSpPr>
          <p:nvPr>
            <p:ph type="body" idx="1"/>
          </p:nvPr>
        </p:nvSpPr>
        <p:spPr>
          <a:xfrm>
            <a:off x="1046163" y="4338638"/>
            <a:ext cx="4770437" cy="3463925"/>
          </a:xfrm>
          <a:noFill/>
          <a:ln/>
        </p:spPr>
        <p:txBody>
          <a:bodyPr wrap="none" lIns="82058" tIns="41029" rIns="82058" bIns="41029" anchor="ctr"/>
          <a:lstStyle/>
          <a:p>
            <a:pPr eaLnBrk="1" hangingPunct="1"/>
            <a:endParaRPr lang="en-US"/>
          </a:p>
        </p:txBody>
      </p:sp>
    </p:spTree>
    <p:extLst>
      <p:ext uri="{BB962C8B-B14F-4D97-AF65-F5344CB8AC3E}">
        <p14:creationId xmlns:p14="http://schemas.microsoft.com/office/powerpoint/2010/main" val="4256551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75B763-8CCA-7445-81FF-14390EB94BB8}" type="slidenum">
              <a:rPr lang="en-US"/>
              <a:pPr/>
              <a:t>59</a:t>
            </a:fld>
            <a:endParaRPr lang="en-US"/>
          </a:p>
        </p:txBody>
      </p:sp>
      <p:sp>
        <p:nvSpPr>
          <p:cNvPr id="409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Gallaxy collision movie from the Hawaii Research web site. The red indicates the dark matter making up 80% of the mass.</a:t>
            </a:r>
          </a:p>
          <a:p>
            <a:r>
              <a:rPr lang="en-US"/>
              <a:t>It simulates the formation of the antennae galaxy collision.</a:t>
            </a:r>
          </a:p>
          <a:p>
            <a:r>
              <a:rPr lang="en-US"/>
              <a:t>Looks like Antennae half way through</a:t>
            </a:r>
          </a:p>
          <a:p>
            <a:r>
              <a:rPr lang="en-US"/>
              <a:t>Spanning about 1000 million years</a:t>
            </a:r>
          </a:p>
        </p:txBody>
      </p:sp>
    </p:spTree>
    <p:extLst>
      <p:ext uri="{BB962C8B-B14F-4D97-AF65-F5344CB8AC3E}">
        <p14:creationId xmlns:p14="http://schemas.microsoft.com/office/powerpoint/2010/main" val="3612974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E7D40-835B-324D-8569-4075B3463A58}" type="slidenum">
              <a:rPr lang="en-US"/>
              <a:pPr/>
              <a:t>60</a:t>
            </a:fld>
            <a:endParaRPr lang="en-US"/>
          </a:p>
        </p:txBody>
      </p:sp>
      <p:sp>
        <p:nvSpPr>
          <p:cNvPr id="43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NGC4676 from HST. Galaxies undergoing collision about 160M years after closest approach.</a:t>
            </a:r>
          </a:p>
          <a:p>
            <a:r>
              <a:rPr lang="en-US"/>
              <a:t>Distnace 420Mly</a:t>
            </a:r>
          </a:p>
        </p:txBody>
      </p:sp>
    </p:spTree>
    <p:extLst>
      <p:ext uri="{BB962C8B-B14F-4D97-AF65-F5344CB8AC3E}">
        <p14:creationId xmlns:p14="http://schemas.microsoft.com/office/powerpoint/2010/main" val="1208455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FF450BB-A10F-C045-B656-3D63D60A4BC6}" type="slidenum">
              <a:rPr lang="en-US">
                <a:latin typeface="Times" pitchFamily="32" charset="0"/>
              </a:rPr>
              <a:pPr/>
              <a:t>61</a:t>
            </a:fld>
            <a:endParaRPr lang="en-US">
              <a:latin typeface="Times" pitchFamily="32" charset="0"/>
            </a:endParaRPr>
          </a:p>
        </p:txBody>
      </p:sp>
      <p:sp>
        <p:nvSpPr>
          <p:cNvPr id="83971" name="Rectangle 2"/>
          <p:cNvSpPr>
            <a:spLocks noGrp="1" noRot="1" noChangeAspect="1" noChangeArrowheads="1"/>
          </p:cNvSpPr>
          <p:nvPr>
            <p:ph type="sldImg"/>
          </p:nvPr>
        </p:nvSpPr>
        <p:spPr>
          <a:xfrm>
            <a:off x="1143000" y="685800"/>
            <a:ext cx="4572000" cy="3429000"/>
          </a:xfrm>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pitchFamily="32" charset="0"/>
                <a:ea typeface="ＭＳ Ｐゴシック" pitchFamily="32" charset="-128"/>
                <a:cs typeface="ＭＳ Ｐゴシック" pitchFamily="32" charset="-128"/>
              </a:rPr>
              <a:t>  </a:t>
            </a:r>
          </a:p>
        </p:txBody>
      </p:sp>
    </p:spTree>
    <p:extLst>
      <p:ext uri="{BB962C8B-B14F-4D97-AF65-F5344CB8AC3E}">
        <p14:creationId xmlns:p14="http://schemas.microsoft.com/office/powerpoint/2010/main" val="89799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3ED5364-B747-3C47-AE73-2ECAE1946E64}" type="slidenum">
              <a:rPr lang="en-US"/>
              <a:pPr/>
              <a:t>66</a:t>
            </a:fld>
            <a:endParaRPr lang="en-US"/>
          </a:p>
        </p:txBody>
      </p:sp>
      <p:sp>
        <p:nvSpPr>
          <p:cNvPr id="103427" name="Rectangle 2"/>
          <p:cNvSpPr>
            <a:spLocks noGrp="1" noRot="1" noChangeAspect="1" noChangeArrowheads="1"/>
          </p:cNvSpPr>
          <p:nvPr>
            <p:ph type="sldImg"/>
          </p:nvPr>
        </p:nvSpPr>
        <p:spPr>
          <a:xfrm>
            <a:off x="1143000" y="685800"/>
            <a:ext cx="4572000" cy="3429000"/>
          </a:xfrm>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619307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Standard</a:t>
            </a:r>
            <a:r>
              <a:rPr lang="en-US" baseline="0" dirty="0" smtClean="0"/>
              <a:t> </a:t>
            </a:r>
            <a:r>
              <a:rPr lang="en-US" baseline="0" dirty="0" err="1" smtClean="0"/>
              <a:t>timechart</a:t>
            </a:r>
            <a:endParaRPr lang="en-US" baseline="0" dirty="0" smtClean="0"/>
          </a:p>
          <a:p>
            <a:r>
              <a:rPr lang="en-US" baseline="0" dirty="0" smtClean="0"/>
              <a:t>Three eras</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67</a:t>
            </a:fld>
            <a:endParaRPr lang="en-US"/>
          </a:p>
        </p:txBody>
      </p:sp>
    </p:spTree>
    <p:extLst>
      <p:ext uri="{BB962C8B-B14F-4D97-AF65-F5344CB8AC3E}">
        <p14:creationId xmlns:p14="http://schemas.microsoft.com/office/powerpoint/2010/main" val="3234422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a:t>
            </a:r>
            <a:r>
              <a:rPr lang="en-US" baseline="0" dirty="0" smtClean="0"/>
              <a:t> much for the past – what is the long range forecast?</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72</a:t>
            </a:fld>
            <a:endParaRPr lang="en-US"/>
          </a:p>
        </p:txBody>
      </p:sp>
    </p:spTree>
    <p:extLst>
      <p:ext uri="{BB962C8B-B14F-4D97-AF65-F5344CB8AC3E}">
        <p14:creationId xmlns:p14="http://schemas.microsoft.com/office/powerpoint/2010/main" val="3960785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50 years ago we had these three scenarios.</a:t>
            </a:r>
            <a:r>
              <a:rPr lang="en-US" baseline="0" dirty="0" smtClean="0"/>
              <a:t> No clear evidence (ideological preference for closed0</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73</a:t>
            </a:fld>
            <a:endParaRPr lang="en-US"/>
          </a:p>
        </p:txBody>
      </p:sp>
    </p:spTree>
    <p:extLst>
      <p:ext uri="{BB962C8B-B14F-4D97-AF65-F5344CB8AC3E}">
        <p14:creationId xmlns:p14="http://schemas.microsoft.com/office/powerpoint/2010/main" val="1496461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Standard</a:t>
            </a:r>
            <a:r>
              <a:rPr lang="en-US" baseline="0" dirty="0" smtClean="0"/>
              <a:t> </a:t>
            </a:r>
            <a:r>
              <a:rPr lang="en-US" baseline="0" dirty="0" err="1" smtClean="0"/>
              <a:t>timechart</a:t>
            </a:r>
            <a:endParaRPr lang="en-US" baseline="0" dirty="0" smtClean="0"/>
          </a:p>
          <a:p>
            <a:r>
              <a:rPr lang="en-US" baseline="0" dirty="0" smtClean="0"/>
              <a:t>Three eras</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74</a:t>
            </a:fld>
            <a:endParaRPr lang="en-US"/>
          </a:p>
        </p:txBody>
      </p:sp>
    </p:spTree>
    <p:extLst>
      <p:ext uri="{BB962C8B-B14F-4D97-AF65-F5344CB8AC3E}">
        <p14:creationId xmlns:p14="http://schemas.microsoft.com/office/powerpoint/2010/main" val="693617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Often</a:t>
            </a:r>
            <a:r>
              <a:rPr lang="en-US" baseline="0" dirty="0" smtClean="0"/>
              <a:t> said that things that in principle are unobservable aren’t part of science.</a:t>
            </a:r>
          </a:p>
          <a:p>
            <a:r>
              <a:rPr lang="en-US" baseline="0" dirty="0" smtClean="0"/>
              <a:t>Aversion therapy.</a:t>
            </a:r>
          </a:p>
          <a:p>
            <a:r>
              <a:rPr lang="en-US" baseline="0" dirty="0" smtClean="0"/>
              <a:t>Limit of telescope.</a:t>
            </a:r>
          </a:p>
          <a:p>
            <a:r>
              <a:rPr lang="en-US" baseline="0" dirty="0" smtClean="0"/>
              <a:t>Beyond horizon </a:t>
            </a:r>
          </a:p>
          <a:p>
            <a:r>
              <a:rPr lang="en-US" baseline="0" dirty="0" smtClean="0"/>
              <a:t>-- acceleration</a:t>
            </a:r>
          </a:p>
          <a:p>
            <a:r>
              <a:rPr lang="en-US" baseline="0" dirty="0" smtClean="0"/>
              <a:t>Everyone believes in galaxies that can never, ever be observed.</a:t>
            </a:r>
          </a:p>
          <a:p>
            <a:r>
              <a:rPr lang="en-US" baseline="0" dirty="0" err="1" smtClean="0"/>
              <a:t>Afternmath</a:t>
            </a:r>
            <a:r>
              <a:rPr lang="en-US" baseline="0" dirty="0" smtClean="0"/>
              <a:t> of other big bangs </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76</a:t>
            </a:fld>
            <a:endParaRPr lang="en-US"/>
          </a:p>
        </p:txBody>
      </p:sp>
    </p:spTree>
    <p:extLst>
      <p:ext uri="{BB962C8B-B14F-4D97-AF65-F5344CB8AC3E}">
        <p14:creationId xmlns:p14="http://schemas.microsoft.com/office/powerpoint/2010/main" val="364271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McMllan</a:t>
            </a:r>
            <a:endParaRPr lang="en-US" dirty="0"/>
          </a:p>
        </p:txBody>
      </p:sp>
      <p:sp>
        <p:nvSpPr>
          <p:cNvPr id="4" name="Slide Number Placeholder 3"/>
          <p:cNvSpPr>
            <a:spLocks noGrp="1"/>
          </p:cNvSpPr>
          <p:nvPr>
            <p:ph type="sldNum" sz="quarter" idx="10"/>
          </p:nvPr>
        </p:nvSpPr>
        <p:spPr/>
        <p:txBody>
          <a:bodyPr/>
          <a:lstStyle/>
          <a:p>
            <a:pPr>
              <a:defRPr/>
            </a:pPr>
            <a:fld id="{23D241A3-591F-E24C-AB92-79D60B9D3349}" type="slidenum">
              <a:rPr lang="en-US" smtClean="0"/>
              <a:pPr>
                <a:defRPr/>
              </a:pPr>
              <a:t>8</a:t>
            </a:fld>
            <a:endParaRPr lang="en-US"/>
          </a:p>
        </p:txBody>
      </p:sp>
    </p:spTree>
    <p:extLst>
      <p:ext uri="{BB962C8B-B14F-4D97-AF65-F5344CB8AC3E}">
        <p14:creationId xmlns:p14="http://schemas.microsoft.com/office/powerpoint/2010/main" val="441579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AB583E0-C708-9746-B5D7-748B7711BF34}" type="slidenum">
              <a:rPr lang="en-US"/>
              <a:pPr/>
              <a:t>77</a:t>
            </a:fld>
            <a:endParaRPr lang="en-US"/>
          </a:p>
        </p:txBody>
      </p:sp>
      <p:sp>
        <p:nvSpPr>
          <p:cNvPr id="11571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36A21FF4-DAB8-8E4E-A563-FBC5032EDECA}" type="slidenum">
              <a:rPr lang="en-US" sz="1200">
                <a:ea typeface="ＭＳ Ｐゴシック" pitchFamily="-109" charset="-128"/>
                <a:cs typeface="ＭＳ Ｐゴシック" pitchFamily="-109" charset="-128"/>
              </a:rPr>
              <a:pPr algn="r"/>
              <a:t>77</a:t>
            </a:fld>
            <a:endParaRPr lang="en-US" sz="1200">
              <a:ea typeface="ＭＳ Ｐゴシック" pitchFamily="-109" charset="-128"/>
              <a:cs typeface="ＭＳ Ｐゴシック" pitchFamily="-109" charset="-128"/>
            </a:endParaRPr>
          </a:p>
        </p:txBody>
      </p:sp>
      <p:sp>
        <p:nvSpPr>
          <p:cNvPr id="11571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5717" name="Rectangle 3"/>
          <p:cNvSpPr>
            <a:spLocks noGrp="1" noChangeArrowheads="1"/>
          </p:cNvSpPr>
          <p:nvPr>
            <p:ph type="body" idx="1"/>
          </p:nvPr>
        </p:nvSpPr>
        <p:spPr>
          <a:no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97837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Standard</a:t>
            </a:r>
            <a:r>
              <a:rPr lang="en-US" baseline="0" dirty="0" smtClean="0"/>
              <a:t> </a:t>
            </a:r>
            <a:r>
              <a:rPr lang="en-US" baseline="0" dirty="0" err="1" smtClean="0"/>
              <a:t>timechart</a:t>
            </a:r>
            <a:endParaRPr lang="en-US" baseline="0" dirty="0" smtClean="0"/>
          </a:p>
          <a:p>
            <a:r>
              <a:rPr lang="en-US" baseline="0" dirty="0" smtClean="0"/>
              <a:t>Three eras</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78</a:t>
            </a:fld>
            <a:endParaRPr lang="en-US"/>
          </a:p>
        </p:txBody>
      </p:sp>
    </p:spTree>
    <p:extLst>
      <p:ext uri="{BB962C8B-B14F-4D97-AF65-F5344CB8AC3E}">
        <p14:creationId xmlns:p14="http://schemas.microsoft.com/office/powerpoint/2010/main" val="779994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Cartoon of ‘eternal inflation’</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80</a:t>
            </a:fld>
            <a:endParaRPr lang="en-US"/>
          </a:p>
        </p:txBody>
      </p:sp>
    </p:spTree>
    <p:extLst>
      <p:ext uri="{BB962C8B-B14F-4D97-AF65-F5344CB8AC3E}">
        <p14:creationId xmlns:p14="http://schemas.microsoft.com/office/powerpoint/2010/main" val="196578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Key questions for 21</a:t>
            </a:r>
            <a:r>
              <a:rPr lang="en-US" baseline="30000" dirty="0" smtClean="0"/>
              <a:t>st</a:t>
            </a:r>
            <a:r>
              <a:rPr lang="en-US" dirty="0" smtClean="0"/>
              <a:t> century</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81</a:t>
            </a:fld>
            <a:endParaRPr lang="en-US"/>
          </a:p>
        </p:txBody>
      </p:sp>
    </p:spTree>
    <p:extLst>
      <p:ext uri="{BB962C8B-B14F-4D97-AF65-F5344CB8AC3E}">
        <p14:creationId xmlns:p14="http://schemas.microsoft.com/office/powerpoint/2010/main" val="691565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Remember Dirac</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83</a:t>
            </a:fld>
            <a:endParaRPr lang="en-US"/>
          </a:p>
        </p:txBody>
      </p:sp>
    </p:spTree>
    <p:extLst>
      <p:ext uri="{BB962C8B-B14F-4D97-AF65-F5344CB8AC3E}">
        <p14:creationId xmlns:p14="http://schemas.microsoft.com/office/powerpoint/2010/main" val="3493334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No fine tuning – contrary</a:t>
            </a:r>
            <a:r>
              <a:rPr lang="en-US" baseline="0" dirty="0" smtClean="0"/>
              <a:t> to what books say.</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85</a:t>
            </a:fld>
            <a:endParaRPr lang="en-US"/>
          </a:p>
        </p:txBody>
      </p:sp>
    </p:spTree>
    <p:extLst>
      <p:ext uri="{BB962C8B-B14F-4D97-AF65-F5344CB8AC3E}">
        <p14:creationId xmlns:p14="http://schemas.microsoft.com/office/powerpoint/2010/main" val="80217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40E49-65F6-584D-A404-BBDE743BC485}" type="slidenum">
              <a:rPr lang="en-US"/>
              <a:pPr/>
              <a:t>87</a:t>
            </a:fld>
            <a:endParaRPr lang="en-US"/>
          </a:p>
        </p:txBody>
      </p:sp>
      <p:sp>
        <p:nvSpPr>
          <p:cNvPr id="890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218119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CABCB-1568-EB41-A39F-7AFCA3BB9647}" type="slidenum">
              <a:rPr lang="en-US"/>
              <a:pPr/>
              <a:t>92</a:t>
            </a:fld>
            <a:endParaRPr lang="en-US"/>
          </a:p>
        </p:txBody>
      </p:sp>
      <p:sp>
        <p:nvSpPr>
          <p:cNvPr id="215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631834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Astronomers</a:t>
            </a:r>
            <a:r>
              <a:rPr lang="en-US" baseline="0" dirty="0" smtClean="0"/>
              <a:t> aren’t more serene</a:t>
            </a:r>
            <a:endParaRPr lang="en-US" dirty="0"/>
          </a:p>
        </p:txBody>
      </p:sp>
      <p:sp>
        <p:nvSpPr>
          <p:cNvPr id="4" name="Slide Number Placeholder 3"/>
          <p:cNvSpPr>
            <a:spLocks noGrp="1"/>
          </p:cNvSpPr>
          <p:nvPr>
            <p:ph type="sldNum" sz="quarter" idx="10"/>
          </p:nvPr>
        </p:nvSpPr>
        <p:spPr/>
        <p:txBody>
          <a:bodyPr/>
          <a:lstStyle/>
          <a:p>
            <a:fld id="{F8277F91-82CC-A44A-80EF-4421D9D234E2}" type="slidenum">
              <a:rPr lang="en-US" smtClean="0"/>
              <a:pPr/>
              <a:t>99</a:t>
            </a:fld>
            <a:endParaRPr lang="en-US"/>
          </a:p>
        </p:txBody>
      </p:sp>
    </p:spTree>
    <p:extLst>
      <p:ext uri="{BB962C8B-B14F-4D97-AF65-F5344CB8AC3E}">
        <p14:creationId xmlns:p14="http://schemas.microsoft.com/office/powerpoint/2010/main" val="37539879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720A4045-06CD-414E-B276-085ACB706E44}" type="slidenum">
              <a:rPr lang="en-US"/>
              <a:pPr/>
              <a:t>100</a:t>
            </a:fld>
            <a:endParaRPr lang="en-US"/>
          </a:p>
        </p:txBody>
      </p:sp>
      <p:sp>
        <p:nvSpPr>
          <p:cNvPr id="124931" name="Rectangle 2"/>
          <p:cNvSpPr>
            <a:spLocks noGrp="1" noRot="1" noChangeAspect="1" noChangeArrowheads="1"/>
          </p:cNvSpPr>
          <p:nvPr>
            <p:ph type="sldImg"/>
          </p:nvPr>
        </p:nvSpPr>
        <p:spPr>
          <a:xfrm>
            <a:off x="1143000" y="685800"/>
            <a:ext cx="4572000" cy="3429000"/>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Prokaryotes;</a:t>
            </a:r>
          </a:p>
          <a:p>
            <a:pPr eaLnBrk="1" hangingPunct="1"/>
            <a:r>
              <a:rPr lang="en-US"/>
              <a:t>Late Heavy Bombardment; Occurred about 600 to 700My after formation of Moon. Is responsible for the most of the craters on the Moon. May have been triggered by a readjustment in the position of the positions of Jupiter Uranus and Neptune.</a:t>
            </a:r>
          </a:p>
          <a:p>
            <a:pPr eaLnBrk="1" hangingPunct="1"/>
            <a:r>
              <a:rPr lang="en-US"/>
              <a:t>Top right Anelid worm Vendian era 523-543My ago</a:t>
            </a:r>
          </a:p>
          <a:p>
            <a:pPr eaLnBrk="1" hangingPunct="1"/>
            <a:r>
              <a:rPr lang="en-US"/>
              <a:t>Top right left Bitter springs 850My ago fossil prokaryote cyanobacteria.</a:t>
            </a:r>
          </a:p>
          <a:p>
            <a:pPr eaLnBrk="1" hangingPunct="1"/>
            <a:r>
              <a:rPr lang="en-US"/>
              <a:t>Oxygen was produced by cyanobacteria which were prokaryotes but came later than Archaebacteria</a:t>
            </a:r>
          </a:p>
        </p:txBody>
      </p:sp>
    </p:spTree>
    <p:extLst>
      <p:ext uri="{BB962C8B-B14F-4D97-AF65-F5344CB8AC3E}">
        <p14:creationId xmlns:p14="http://schemas.microsoft.com/office/powerpoint/2010/main" val="640517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5008EEA0-5FBA-C049-96EA-65663907E154}" type="slidenum">
              <a:rPr lang="en-US"/>
              <a:pPr/>
              <a:t>13</a:t>
            </a:fld>
            <a:endParaRPr lang="en-US"/>
          </a:p>
        </p:txBody>
      </p:sp>
      <p:sp>
        <p:nvSpPr>
          <p:cNvPr id="131075" name="Rectangle 2"/>
          <p:cNvSpPr>
            <a:spLocks noGrp="1" noRot="1" noChangeAspect="1" noChangeArrowheads="1"/>
          </p:cNvSpPr>
          <p:nvPr>
            <p:ph type="sldImg"/>
          </p:nvPr>
        </p:nvSpPr>
        <p:spPr>
          <a:xfrm>
            <a:off x="1143000" y="685800"/>
            <a:ext cx="4572000" cy="3429000"/>
          </a:xfrm>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View of earth and Moon from galileo space craft on 16 dec 1992 on its way to Jupiter. Moon is closest to us. Distance is 6.2 million km, about 16 times the Earth Moon distance of 384 400 km. View is from below.</a:t>
            </a:r>
          </a:p>
          <a:p>
            <a:pPr eaLnBrk="1" hangingPunct="1"/>
            <a:r>
              <a:rPr lang="en-US"/>
              <a:t> Jupiter is 1047 Earth mass but same mass satellites.</a:t>
            </a:r>
          </a:p>
          <a:p>
            <a:pPr eaLnBrk="1" hangingPunct="1"/>
            <a:r>
              <a:rPr lang="en-US"/>
              <a:t>Earth 81 times Moon mass</a:t>
            </a:r>
          </a:p>
          <a:p>
            <a:pPr eaLnBrk="1" hangingPunct="1"/>
            <a:r>
              <a:rPr lang="en-US"/>
              <a:t>Jupiter 12000 to 40000 satellite masses</a:t>
            </a:r>
          </a:p>
        </p:txBody>
      </p:sp>
    </p:spTree>
    <p:extLst>
      <p:ext uri="{BB962C8B-B14F-4D97-AF65-F5344CB8AC3E}">
        <p14:creationId xmlns:p14="http://schemas.microsoft.com/office/powerpoint/2010/main" val="1818547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208E93E-B9D1-2B40-8712-1FB6E10B8A50}" type="slidenum">
              <a:rPr lang="en-US"/>
              <a:pPr/>
              <a:t>101</a:t>
            </a:fld>
            <a:endParaRPr lang="en-US"/>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01695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7D6D08E-DFB5-864A-8486-6101BFC91826}" type="slidenum">
              <a:rPr lang="en-US"/>
              <a:pPr/>
              <a:t>19</a:t>
            </a:fld>
            <a:endParaRPr lang="en-US"/>
          </a:p>
        </p:txBody>
      </p:sp>
      <p:sp>
        <p:nvSpPr>
          <p:cNvPr id="41987" name="Rectangle 2"/>
          <p:cNvSpPr>
            <a:spLocks noGrp="1" noRot="1" noChangeAspect="1" noChangeArrowheads="1"/>
          </p:cNvSpPr>
          <p:nvPr>
            <p:ph type="sldImg"/>
          </p:nvPr>
        </p:nvSpPr>
        <p:spPr>
          <a:xfrm>
            <a:off x="1143000" y="685800"/>
            <a:ext cx="4572000" cy="3429000"/>
          </a:xfrm>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328558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663BB5D-55D4-4B42-96D6-905E18D20506}" type="slidenum">
              <a:rPr lang="en-US"/>
              <a:pPr/>
              <a:t>21</a:t>
            </a:fld>
            <a:endParaRPr lang="en-US"/>
          </a:p>
        </p:txBody>
      </p:sp>
      <p:sp>
        <p:nvSpPr>
          <p:cNvPr id="44035" name="Rectangle 2"/>
          <p:cNvSpPr>
            <a:spLocks noGrp="1" noRot="1" noChangeAspect="1" noChangeArrowheads="1"/>
          </p:cNvSpPr>
          <p:nvPr>
            <p:ph type="sldImg"/>
          </p:nvPr>
        </p:nvSpPr>
        <p:spPr>
          <a:xfrm>
            <a:off x="1143000" y="685800"/>
            <a:ext cx="4572000" cy="3429000"/>
          </a:xfrm>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76731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7FA0F-D6F0-754E-A3C2-44039302431E}" type="slidenum">
              <a:rPr lang="en-US"/>
              <a:pPr/>
              <a:t>22</a:t>
            </a:fld>
            <a:endParaRPr lang="en-US"/>
          </a:p>
        </p:txBody>
      </p:sp>
      <p:sp>
        <p:nvSpPr>
          <p:cNvPr id="3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62966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780029D-668D-E848-97C4-277D6E3245DA}" type="slidenum">
              <a:rPr lang="en-US"/>
              <a:pPr/>
              <a:t>23</a:t>
            </a:fld>
            <a:endParaRPr lang="en-US"/>
          </a:p>
        </p:txBody>
      </p:sp>
      <p:sp>
        <p:nvSpPr>
          <p:cNvPr id="46083" name="Rectangle 2"/>
          <p:cNvSpPr>
            <a:spLocks noGrp="1" noRot="1" noChangeAspect="1" noChangeArrowheads="1"/>
          </p:cNvSpPr>
          <p:nvPr>
            <p:ph type="sldImg"/>
          </p:nvPr>
        </p:nvSpPr>
        <p:spPr>
          <a:xfrm>
            <a:off x="1143000" y="685800"/>
            <a:ext cx="4572000" cy="3429000"/>
          </a:xfrm>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253264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426B638-E4A7-F645-8E40-C6CA9313559B}" type="slidenum">
              <a:rPr lang="en-US">
                <a:latin typeface="Arial" pitchFamily="-112" charset="0"/>
                <a:ea typeface="ＭＳ Ｐゴシック" pitchFamily="-112" charset="-128"/>
                <a:cs typeface="ＭＳ Ｐゴシック" pitchFamily="-112" charset="-128"/>
              </a:rPr>
              <a:pPr/>
              <a:t>24</a:t>
            </a:fld>
            <a:endParaRPr lang="en-US">
              <a:latin typeface="Arial" pitchFamily="-112" charset="0"/>
              <a:ea typeface="ＭＳ Ｐゴシック" pitchFamily="-112" charset="-128"/>
              <a:cs typeface="ＭＳ Ｐゴシック" pitchFamily="-112" charset="-128"/>
            </a:endParaRPr>
          </a:p>
        </p:txBody>
      </p:sp>
      <p:sp>
        <p:nvSpPr>
          <p:cNvPr id="107523" name="Rectangle 2"/>
          <p:cNvSpPr>
            <a:spLocks noGrp="1" noRot="1" noChangeAspect="1" noChangeArrowheads="1"/>
          </p:cNvSpPr>
          <p:nvPr>
            <p:ph type="sldImg"/>
          </p:nvPr>
        </p:nvSpPr>
        <p:spPr>
          <a:xfrm>
            <a:off x="1143000" y="685800"/>
            <a:ext cx="4572000" cy="3429000"/>
          </a:xfrm>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2" charset="0"/>
                <a:ea typeface="ＭＳ Ｐゴシック" pitchFamily="-112" charset="-128"/>
                <a:cs typeface="ＭＳ Ｐゴシック" pitchFamily="-112" charset="-128"/>
              </a:rPr>
              <a:t>Voyager image Saturn flyby showing shadow cast on rings and transparent rings.</a:t>
            </a:r>
          </a:p>
        </p:txBody>
      </p:sp>
    </p:spTree>
    <p:extLst>
      <p:ext uri="{BB962C8B-B14F-4D97-AF65-F5344CB8AC3E}">
        <p14:creationId xmlns:p14="http://schemas.microsoft.com/office/powerpoint/2010/main" val="326846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B2E181B-5435-DC41-9732-906A5D20D8B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8CCD4AE-5B2E-0F44-A9A2-909851B0106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2653E53-2029-4746-ADD7-E598949E034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DB3E985-A3FA-BF42-9D50-283EA9D69A1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6852AA0-559E-A249-B79E-C0CD0BE9DC0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BC6CE986-E30A-DC48-BED1-5EBEE3E05DD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D2250106-B0B0-8B4E-97F5-0EDB2FC8CA9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5BE1495E-2607-7341-BFC9-F459736F23B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FC09F239-661F-2E4C-9CAF-BF889FC2E62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66D0CC3-361D-CA48-B7DE-79BB73FD244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E05A14B-3EF9-6D48-AC0E-C32AFE39831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76F0AB1-E0FB-CF4B-8EFA-71A5B71274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28" charset="0"/>
        </a:defRPr>
      </a:lvl2pPr>
      <a:lvl3pPr algn="ctr" rtl="0" fontAlgn="base">
        <a:spcBef>
          <a:spcPct val="0"/>
        </a:spcBef>
        <a:spcAft>
          <a:spcPct val="0"/>
        </a:spcAft>
        <a:defRPr sz="4400">
          <a:solidFill>
            <a:schemeClr val="tx2"/>
          </a:solidFill>
          <a:latin typeface="Times" pitchFamily="28" charset="0"/>
        </a:defRPr>
      </a:lvl3pPr>
      <a:lvl4pPr algn="ctr" rtl="0" fontAlgn="base">
        <a:spcBef>
          <a:spcPct val="0"/>
        </a:spcBef>
        <a:spcAft>
          <a:spcPct val="0"/>
        </a:spcAft>
        <a:defRPr sz="4400">
          <a:solidFill>
            <a:schemeClr val="tx2"/>
          </a:solidFill>
          <a:latin typeface="Times" pitchFamily="28" charset="0"/>
        </a:defRPr>
      </a:lvl4pPr>
      <a:lvl5pPr algn="ctr" rtl="0" fontAlgn="base">
        <a:spcBef>
          <a:spcPct val="0"/>
        </a:spcBef>
        <a:spcAft>
          <a:spcPct val="0"/>
        </a:spcAft>
        <a:defRPr sz="4400">
          <a:solidFill>
            <a:schemeClr val="tx2"/>
          </a:solidFill>
          <a:latin typeface="Times" pitchFamily="28" charset="0"/>
        </a:defRPr>
      </a:lvl5pPr>
      <a:lvl6pPr marL="457200" algn="ctr" rtl="0" fontAlgn="base">
        <a:spcBef>
          <a:spcPct val="0"/>
        </a:spcBef>
        <a:spcAft>
          <a:spcPct val="0"/>
        </a:spcAft>
        <a:defRPr sz="4400">
          <a:solidFill>
            <a:schemeClr val="tx2"/>
          </a:solidFill>
          <a:latin typeface="Times" pitchFamily="28" charset="0"/>
        </a:defRPr>
      </a:lvl6pPr>
      <a:lvl7pPr marL="914400" algn="ctr" rtl="0" fontAlgn="base">
        <a:spcBef>
          <a:spcPct val="0"/>
        </a:spcBef>
        <a:spcAft>
          <a:spcPct val="0"/>
        </a:spcAft>
        <a:defRPr sz="4400">
          <a:solidFill>
            <a:schemeClr val="tx2"/>
          </a:solidFill>
          <a:latin typeface="Times" pitchFamily="28" charset="0"/>
        </a:defRPr>
      </a:lvl7pPr>
      <a:lvl8pPr marL="1371600" algn="ctr" rtl="0" fontAlgn="base">
        <a:spcBef>
          <a:spcPct val="0"/>
        </a:spcBef>
        <a:spcAft>
          <a:spcPct val="0"/>
        </a:spcAft>
        <a:defRPr sz="4400">
          <a:solidFill>
            <a:schemeClr val="tx2"/>
          </a:solidFill>
          <a:latin typeface="Times" pitchFamily="28" charset="0"/>
        </a:defRPr>
      </a:lvl8pPr>
      <a:lvl9pPr marL="1828800" algn="ctr" rtl="0" fontAlgn="base">
        <a:spcBef>
          <a:spcPct val="0"/>
        </a:spcBef>
        <a:spcAft>
          <a:spcPct val="0"/>
        </a:spcAft>
        <a:defRPr sz="4400">
          <a:solidFill>
            <a:schemeClr val="tx2"/>
          </a:solidFill>
          <a:latin typeface="Times" pitchFamily="2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2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2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2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2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ideo" Target="file:///\\localhost\Users\mjr36\Old%20Data\Desktop\Martin%20Rees%20movies\millennium_flythru.avi"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localhost\Users\mjr36\Desktop\newest%20ppts\%25E2%2580%258Ekepler.nasa.gov_images_videos_orrery2sashort%20(Converted).mov" TargetMode="External"/><Relationship Id="rId1" Type="http://schemas.openxmlformats.org/officeDocument/2006/relationships/themeOverride" Target="../theme/themeOverride1.xml"/><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ideo" Target="file:///\\localhost\Users\mjr36\Desktop\Martin%20Rees%20movies\GalaxyCollision.mov" TargetMode="Externa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Users/mjr36/Old%20Data/Documents/accretion_disk.mov" TargetMode="External"/><Relationship Id="rId1" Type="http://schemas.microsoft.com/office/2007/relationships/media" Target="file://localhost/Users/mjr36/Old%20Data/Documents/accretion_disk.mov" TargetMode="Externa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video" Target="file:///\\localhost\Users\mjr36\Desktop\Martin%20Rees%20movies\galhalo.avi"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87.xml.rels><?xml version="1.0" encoding="UTF-8" standalone="yes"?>
<Relationships xmlns="http://schemas.openxmlformats.org/package/2006/relationships"><Relationship Id="rId8" Type="http://schemas.openxmlformats.org/officeDocument/2006/relationships/audio" Target="../media/audio10.bin"/><Relationship Id="rId3" Type="http://schemas.openxmlformats.org/officeDocument/2006/relationships/notesSlide" Target="../notesSlides/notesSlide36.xml"/><Relationship Id="rId7"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audio" Target="../media/audio1.bin"/></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vmlDrawing" Target="../drawings/vmlDrawing1.vml"/><Relationship Id="rId1" Type="http://schemas.openxmlformats.org/officeDocument/2006/relationships/themeOverride" Target="../theme/themeOverride9.xml"/><Relationship Id="rId6" Type="http://schemas.openxmlformats.org/officeDocument/2006/relationships/image" Target="../media/image82.emf"/><Relationship Id="rId5" Type="http://schemas.openxmlformats.org/officeDocument/2006/relationships/oleObject" Target="../embeddings/oleObject1.bin"/><Relationship Id="rId4" Type="http://schemas.openxmlformats.org/officeDocument/2006/relationships/notesSlide" Target="../notesSlides/notesSlide37.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From Mars to the </a:t>
            </a:r>
            <a:r>
              <a:rPr lang="en-US" dirty="0" err="1" smtClean="0"/>
              <a:t>Multiverse</a:t>
            </a:r>
            <a:endParaRPr lang="en-US" dirty="0"/>
          </a:p>
        </p:txBody>
      </p:sp>
      <p:sp>
        <p:nvSpPr>
          <p:cNvPr id="3" name="Subtitle 2"/>
          <p:cNvSpPr>
            <a:spLocks noGrp="1"/>
          </p:cNvSpPr>
          <p:nvPr>
            <p:ph type="subTitle" idx="1"/>
          </p:nvPr>
        </p:nvSpPr>
        <p:spPr/>
        <p:txBody>
          <a:bodyPr/>
          <a:lstStyle/>
          <a:p>
            <a:r>
              <a:rPr lang="en-US" i="1" dirty="0" smtClean="0"/>
              <a:t>Martin Rees</a:t>
            </a:r>
          </a:p>
          <a:p>
            <a:r>
              <a:rPr lang="en-US" dirty="0" smtClean="0"/>
              <a:t>UBC</a:t>
            </a:r>
          </a:p>
          <a:p>
            <a:r>
              <a:rPr lang="en-US" dirty="0" smtClean="0"/>
              <a:t>September 1st,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10;Picture 2.png                                                  0005CE73Macintosh HD                   BE963657:"/>
          <p:cNvPicPr>
            <a:picLocks noChangeAspect="1" noChangeArrowheads="1"/>
          </p:cNvPicPr>
          <p:nvPr/>
        </p:nvPicPr>
        <p:blipFill>
          <a:blip r:embed="rId2"/>
          <a:srcRect/>
          <a:stretch>
            <a:fillRect/>
          </a:stretch>
        </p:blipFill>
        <p:spPr bwMode="auto">
          <a:xfrm>
            <a:off x="228600" y="-38100"/>
            <a:ext cx="8610600" cy="6873875"/>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23907" name="Text Box 3"/>
          <p:cNvSpPr txBox="1">
            <a:spLocks noChangeArrowheads="1"/>
          </p:cNvSpPr>
          <p:nvPr/>
        </p:nvSpPr>
        <p:spPr bwMode="auto">
          <a:xfrm>
            <a:off x="7947025" y="5097472"/>
            <a:ext cx="184150" cy="461665"/>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Arial" pitchFamily="-109" charset="0"/>
              <a:ea typeface="ＭＳ Ｐゴシック" pitchFamily="-109" charset="-128"/>
              <a:cs typeface="ＭＳ Ｐゴシック" pitchFamily="-109" charset="-128"/>
            </a:endParaRPr>
          </a:p>
        </p:txBody>
      </p:sp>
      <p:sp>
        <p:nvSpPr>
          <p:cNvPr id="123908" name="Text Box 4"/>
          <p:cNvSpPr txBox="1">
            <a:spLocks noChangeArrowheads="1"/>
          </p:cNvSpPr>
          <p:nvPr/>
        </p:nvSpPr>
        <p:spPr bwMode="auto">
          <a:xfrm>
            <a:off x="7924801" y="4953009"/>
            <a:ext cx="886030" cy="276999"/>
          </a:xfrm>
          <a:prstGeom prst="rect">
            <a:avLst/>
          </a:prstGeom>
          <a:solidFill>
            <a:schemeClr val="bg1"/>
          </a:solidFill>
          <a:ln w="9525">
            <a:noFill/>
            <a:miter lim="800000"/>
            <a:headEnd/>
            <a:tailEnd/>
          </a:ln>
        </p:spPr>
        <p:txBody>
          <a:bodyPr wrap="none">
            <a:prstTxWarp prst="textNoShape">
              <a:avLst/>
            </a:prstTxWarp>
            <a:spAutoFit/>
          </a:bodyPr>
          <a:lstStyle/>
          <a:p>
            <a:r>
              <a:rPr lang="en-US" sz="1200" b="1">
                <a:latin typeface="Arial" pitchFamily="-109" charset="0"/>
                <a:ea typeface="ＭＳ Ｐゴシック" pitchFamily="-109" charset="-128"/>
                <a:cs typeface="ＭＳ Ｐゴシック" pitchFamily="-109" charset="-128"/>
              </a:rPr>
              <a:t>Mammals</a:t>
            </a:r>
            <a:endParaRPr lang="en-US">
              <a:latin typeface="Arial" pitchFamily="-109" charset="0"/>
              <a:ea typeface="ＭＳ Ｐゴシック" pitchFamily="-109" charset="-128"/>
              <a:cs typeface="ＭＳ Ｐゴシック" pitchFamily="-109" charset="-128"/>
            </a:endParaRPr>
          </a:p>
        </p:txBody>
      </p:sp>
      <p:sp>
        <p:nvSpPr>
          <p:cNvPr id="123909" name="Text Box 5"/>
          <p:cNvSpPr txBox="1">
            <a:spLocks noChangeArrowheads="1"/>
          </p:cNvSpPr>
          <p:nvPr/>
        </p:nvSpPr>
        <p:spPr bwMode="auto">
          <a:xfrm>
            <a:off x="457206" y="406400"/>
            <a:ext cx="3836933" cy="523220"/>
          </a:xfrm>
          <a:prstGeom prst="rect">
            <a:avLst/>
          </a:prstGeom>
          <a:noFill/>
          <a:ln w="9525">
            <a:noFill/>
            <a:miter lim="800000"/>
            <a:headEnd/>
            <a:tailEnd/>
          </a:ln>
        </p:spPr>
        <p:txBody>
          <a:bodyPr wrap="none">
            <a:prstTxWarp prst="textNoShape">
              <a:avLst/>
            </a:prstTxWarp>
            <a:spAutoFit/>
          </a:bodyPr>
          <a:lstStyle/>
          <a:p>
            <a:r>
              <a:rPr lang="en-US" sz="2800">
                <a:latin typeface="Arial" pitchFamily="-109" charset="0"/>
                <a:ea typeface="ＭＳ Ｐゴシック" pitchFamily="-109" charset="-128"/>
                <a:cs typeface="ＭＳ Ｐゴシック" pitchFamily="-109" charset="-128"/>
              </a:rPr>
              <a:t>History of Life on Earth</a:t>
            </a:r>
            <a:endParaRPr lang="en-US">
              <a:latin typeface="Arial" pitchFamily="-109" charset="0"/>
              <a:ea typeface="ＭＳ Ｐゴシック" pitchFamily="-109" charset="-128"/>
              <a:cs typeface="ＭＳ Ｐゴシック" pitchFamily="-109" charset="-128"/>
            </a:endParaRPr>
          </a:p>
        </p:txBody>
      </p:sp>
      <p:sp>
        <p:nvSpPr>
          <p:cNvPr id="123910" name="Rectangle 6"/>
          <p:cNvSpPr>
            <a:spLocks noChangeArrowheads="1"/>
          </p:cNvSpPr>
          <p:nvPr/>
        </p:nvSpPr>
        <p:spPr bwMode="auto">
          <a:xfrm>
            <a:off x="7489825" y="3213100"/>
            <a:ext cx="979488" cy="161925"/>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123911" name="Text Box 7"/>
          <p:cNvSpPr txBox="1">
            <a:spLocks noChangeArrowheads="1"/>
          </p:cNvSpPr>
          <p:nvPr/>
        </p:nvSpPr>
        <p:spPr bwMode="auto">
          <a:xfrm>
            <a:off x="1981214" y="3429000"/>
            <a:ext cx="1142485" cy="523220"/>
          </a:xfrm>
          <a:prstGeom prst="rect">
            <a:avLst/>
          </a:prstGeom>
          <a:noFill/>
          <a:ln w="9525">
            <a:noFill/>
            <a:miter lim="800000"/>
            <a:headEnd/>
            <a:tailEnd/>
          </a:ln>
        </p:spPr>
        <p:txBody>
          <a:bodyPr wrap="none">
            <a:prstTxWarp prst="textNoShape">
              <a:avLst/>
            </a:prstTxWarp>
            <a:spAutoFit/>
          </a:bodyPr>
          <a:lstStyle/>
          <a:p>
            <a:r>
              <a:rPr lang="en-US" sz="1400">
                <a:latin typeface="Arial" pitchFamily="-109" charset="0"/>
                <a:ea typeface="ＭＳ Ｐゴシック" pitchFamily="-109" charset="-128"/>
                <a:cs typeface="ＭＳ Ｐゴシック" pitchFamily="-109" charset="-128"/>
              </a:rPr>
              <a:t>Simple cells</a:t>
            </a:r>
          </a:p>
          <a:p>
            <a:r>
              <a:rPr lang="en-US" sz="1400">
                <a:latin typeface="Arial" pitchFamily="-109" charset="0"/>
                <a:ea typeface="ＭＳ Ｐゴシック" pitchFamily="-109" charset="-128"/>
                <a:cs typeface="ＭＳ Ｐゴシック" pitchFamily="-109" charset="-128"/>
              </a:rPr>
              <a:t>prokaryotes</a:t>
            </a:r>
            <a:endParaRPr lang="en-US">
              <a:latin typeface="Arial" pitchFamily="-109" charset="0"/>
              <a:ea typeface="ＭＳ Ｐゴシック" pitchFamily="-109" charset="-128"/>
              <a:cs typeface="ＭＳ Ｐゴシック" pitchFamily="-109" charset="-128"/>
            </a:endParaRPr>
          </a:p>
        </p:txBody>
      </p:sp>
      <p:sp>
        <p:nvSpPr>
          <p:cNvPr id="123912" name="Text Box 8"/>
          <p:cNvSpPr txBox="1">
            <a:spLocks noChangeArrowheads="1"/>
          </p:cNvSpPr>
          <p:nvPr/>
        </p:nvSpPr>
        <p:spPr bwMode="auto">
          <a:xfrm>
            <a:off x="4638909" y="3386139"/>
            <a:ext cx="1421959" cy="523220"/>
          </a:xfrm>
          <a:prstGeom prst="rect">
            <a:avLst/>
          </a:prstGeom>
          <a:noFill/>
          <a:ln w="9525">
            <a:noFill/>
            <a:miter lim="800000"/>
            <a:headEnd/>
            <a:tailEnd/>
          </a:ln>
        </p:spPr>
        <p:txBody>
          <a:bodyPr wrap="none">
            <a:prstTxWarp prst="textNoShape">
              <a:avLst/>
            </a:prstTxWarp>
            <a:spAutoFit/>
          </a:bodyPr>
          <a:lstStyle/>
          <a:p>
            <a:pPr algn="ctr"/>
            <a:r>
              <a:rPr lang="en-US" sz="1400">
                <a:latin typeface="Arial" pitchFamily="-109" charset="0"/>
                <a:ea typeface="ＭＳ Ｐゴシック" pitchFamily="-109" charset="-128"/>
                <a:cs typeface="ＭＳ Ｐゴシック" pitchFamily="-109" charset="-128"/>
              </a:rPr>
              <a:t>Structured cells</a:t>
            </a:r>
          </a:p>
          <a:p>
            <a:pPr algn="ctr"/>
            <a:r>
              <a:rPr lang="en-US" sz="1400">
                <a:latin typeface="Arial" pitchFamily="-109" charset="0"/>
                <a:ea typeface="ＭＳ Ｐゴシック" pitchFamily="-109" charset="-128"/>
                <a:cs typeface="ＭＳ Ｐゴシック" pitchFamily="-109" charset="-128"/>
              </a:rPr>
              <a:t>eukaryotes</a:t>
            </a:r>
            <a:endParaRPr lang="en-US">
              <a:latin typeface="Arial" pitchFamily="-109" charset="0"/>
              <a:ea typeface="ＭＳ Ｐゴシック" pitchFamily="-109" charset="-128"/>
              <a:cs typeface="ＭＳ Ｐゴシック" pitchFamily="-109" charset="-128"/>
            </a:endParaRPr>
          </a:p>
        </p:txBody>
      </p:sp>
      <p:sp>
        <p:nvSpPr>
          <p:cNvPr id="123913" name="Text Box 9"/>
          <p:cNvSpPr txBox="1">
            <a:spLocks noChangeArrowheads="1"/>
          </p:cNvSpPr>
          <p:nvPr/>
        </p:nvSpPr>
        <p:spPr bwMode="auto">
          <a:xfrm>
            <a:off x="914401" y="1905009"/>
            <a:ext cx="1227770" cy="461665"/>
          </a:xfrm>
          <a:prstGeom prst="rect">
            <a:avLst/>
          </a:prstGeom>
          <a:noFill/>
          <a:ln w="9525">
            <a:noFill/>
            <a:miter lim="800000"/>
            <a:headEnd/>
            <a:tailEnd/>
          </a:ln>
        </p:spPr>
        <p:txBody>
          <a:bodyPr wrap="none">
            <a:prstTxWarp prst="textNoShape">
              <a:avLst/>
            </a:prstTxWarp>
            <a:spAutoFit/>
          </a:bodyPr>
          <a:lstStyle/>
          <a:p>
            <a:r>
              <a:rPr lang="en-US" sz="1200" b="1">
                <a:latin typeface="Arial" pitchFamily="-109" charset="0"/>
                <a:ea typeface="ＭＳ Ｐゴシック" pitchFamily="-109" charset="-128"/>
                <a:cs typeface="ＭＳ Ｐゴシック" pitchFamily="-109" charset="-128"/>
              </a:rPr>
              <a:t>Late Heavy</a:t>
            </a:r>
          </a:p>
          <a:p>
            <a:r>
              <a:rPr lang="en-US" sz="1200" b="1">
                <a:latin typeface="Arial" pitchFamily="-109" charset="0"/>
                <a:ea typeface="ＭＳ Ｐゴシック" pitchFamily="-109" charset="-128"/>
                <a:cs typeface="ＭＳ Ｐゴシック" pitchFamily="-109" charset="-128"/>
              </a:rPr>
              <a:t>Bombardment</a:t>
            </a:r>
            <a:endParaRPr lang="en-US">
              <a:latin typeface="Arial" pitchFamily="-109" charset="0"/>
              <a:ea typeface="ＭＳ Ｐゴシック" pitchFamily="-109" charset="-128"/>
              <a:cs typeface="ＭＳ Ｐゴシック" pitchFamily="-109" charset="-128"/>
            </a:endParaRPr>
          </a:p>
        </p:txBody>
      </p:sp>
      <p:sp>
        <p:nvSpPr>
          <p:cNvPr id="123914" name="Line 10"/>
          <p:cNvSpPr>
            <a:spLocks noChangeShapeType="1"/>
          </p:cNvSpPr>
          <p:nvPr/>
        </p:nvSpPr>
        <p:spPr bwMode="auto">
          <a:xfrm>
            <a:off x="1447800" y="2362200"/>
            <a:ext cx="0" cy="83820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123915" name="Picture 11" descr="origin7"/>
          <p:cNvPicPr>
            <a:picLocks noChangeAspect="1" noChangeArrowheads="1"/>
          </p:cNvPicPr>
          <p:nvPr/>
        </p:nvPicPr>
        <p:blipFill>
          <a:blip r:embed="rId4"/>
          <a:srcRect/>
          <a:stretch>
            <a:fillRect/>
          </a:stretch>
        </p:blipFill>
        <p:spPr bwMode="auto">
          <a:xfrm>
            <a:off x="5105400" y="381001"/>
            <a:ext cx="1981200" cy="1539875"/>
          </a:xfrm>
          <a:prstGeom prst="rect">
            <a:avLst/>
          </a:prstGeom>
          <a:noFill/>
          <a:ln w="9525">
            <a:noFill/>
            <a:miter lim="800000"/>
            <a:headEnd/>
            <a:tailEnd/>
          </a:ln>
        </p:spPr>
      </p:pic>
      <p:pic>
        <p:nvPicPr>
          <p:cNvPr id="123916" name="Picture 12" descr="trans96"/>
          <p:cNvPicPr>
            <a:picLocks noChangeAspect="1" noChangeArrowheads="1"/>
          </p:cNvPicPr>
          <p:nvPr/>
        </p:nvPicPr>
        <p:blipFill>
          <a:blip r:embed="rId5"/>
          <a:srcRect/>
          <a:stretch>
            <a:fillRect/>
          </a:stretch>
        </p:blipFill>
        <p:spPr bwMode="auto">
          <a:xfrm>
            <a:off x="4724400" y="4191010"/>
            <a:ext cx="2057400" cy="1846263"/>
          </a:xfrm>
          <a:prstGeom prst="rect">
            <a:avLst/>
          </a:prstGeom>
          <a:noFill/>
          <a:ln w="9525">
            <a:noFill/>
            <a:miter lim="800000"/>
            <a:headEnd/>
            <a:tailEnd/>
          </a:ln>
        </p:spPr>
      </p:pic>
      <p:sp>
        <p:nvSpPr>
          <p:cNvPr id="123917" name="Line 13"/>
          <p:cNvSpPr>
            <a:spLocks noChangeShapeType="1"/>
          </p:cNvSpPr>
          <p:nvPr/>
        </p:nvSpPr>
        <p:spPr bwMode="auto">
          <a:xfrm>
            <a:off x="4495800" y="2362200"/>
            <a:ext cx="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123918" name="Picture 14" descr="typbacteria"/>
          <p:cNvPicPr>
            <a:picLocks noChangeAspect="1" noChangeArrowheads="1"/>
          </p:cNvPicPr>
          <p:nvPr/>
        </p:nvPicPr>
        <p:blipFill>
          <a:blip r:embed="rId6">
            <a:lum bright="-6000" contrast="36000"/>
          </a:blip>
          <a:srcRect/>
          <a:stretch>
            <a:fillRect/>
          </a:stretch>
        </p:blipFill>
        <p:spPr bwMode="auto">
          <a:xfrm>
            <a:off x="2133600" y="4419600"/>
            <a:ext cx="1676400" cy="1168400"/>
          </a:xfrm>
          <a:prstGeom prst="rect">
            <a:avLst/>
          </a:prstGeom>
          <a:noFill/>
          <a:ln w="9525">
            <a:noFill/>
            <a:miter lim="800000"/>
            <a:headEnd/>
            <a:tailEnd/>
          </a:ln>
        </p:spPr>
      </p:pic>
      <p:pic>
        <p:nvPicPr>
          <p:cNvPr id="123919" name="Picture 15" descr="dickinsonia"/>
          <p:cNvPicPr>
            <a:picLocks noChangeAspect="1" noChangeArrowheads="1"/>
          </p:cNvPicPr>
          <p:nvPr/>
        </p:nvPicPr>
        <p:blipFill>
          <a:blip r:embed="rId7"/>
          <a:srcRect/>
          <a:stretch>
            <a:fillRect/>
          </a:stretch>
        </p:blipFill>
        <p:spPr bwMode="auto">
          <a:xfrm>
            <a:off x="7239000" y="381000"/>
            <a:ext cx="1519238" cy="1524000"/>
          </a:xfrm>
          <a:prstGeom prst="rect">
            <a:avLst/>
          </a:prstGeom>
          <a:noFill/>
          <a:ln w="9525">
            <a:noFill/>
            <a:miter lim="800000"/>
            <a:headEnd/>
            <a:tailEnd/>
          </a:ln>
        </p:spPr>
      </p:pic>
      <p:sp>
        <p:nvSpPr>
          <p:cNvPr id="123920" name="Line 16"/>
          <p:cNvSpPr>
            <a:spLocks noChangeShapeType="1"/>
          </p:cNvSpPr>
          <p:nvPr/>
        </p:nvSpPr>
        <p:spPr bwMode="auto">
          <a:xfrm flipV="1">
            <a:off x="7543800" y="1905000"/>
            <a:ext cx="0"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23921" name="Line 17"/>
          <p:cNvSpPr>
            <a:spLocks noChangeShapeType="1"/>
          </p:cNvSpPr>
          <p:nvPr/>
        </p:nvSpPr>
        <p:spPr bwMode="auto">
          <a:xfrm flipV="1">
            <a:off x="7010400" y="1905000"/>
            <a:ext cx="0"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123922" name="Picture 18" descr="stromatolite"/>
          <p:cNvPicPr>
            <a:picLocks noChangeAspect="1" noChangeArrowheads="1"/>
          </p:cNvPicPr>
          <p:nvPr/>
        </p:nvPicPr>
        <p:blipFill>
          <a:blip r:embed="rId8"/>
          <a:srcRect/>
          <a:stretch>
            <a:fillRect/>
          </a:stretch>
        </p:blipFill>
        <p:spPr bwMode="auto">
          <a:xfrm>
            <a:off x="228600" y="5334003"/>
            <a:ext cx="2019300" cy="12827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Planetary"/>
          <p:cNvPicPr>
            <a:picLocks noChangeAspect="1" noChangeArrowheads="1"/>
          </p:cNvPicPr>
          <p:nvPr/>
        </p:nvPicPr>
        <p:blipFill>
          <a:blip r:embed="rId3">
            <a:lum bright="42000" contrast="-54000"/>
          </a:blip>
          <a:srcRect/>
          <a:stretch>
            <a:fillRect/>
          </a:stretch>
        </p:blipFill>
        <p:spPr bwMode="auto">
          <a:xfrm rot="16200000" flipH="1">
            <a:off x="813593" y="-1194593"/>
            <a:ext cx="7516813" cy="9144000"/>
          </a:xfrm>
          <a:prstGeom prst="rect">
            <a:avLst/>
          </a:prstGeom>
          <a:noFill/>
          <a:ln w="9525">
            <a:noFill/>
            <a:miter lim="800000"/>
            <a:headEnd/>
            <a:tailEnd/>
          </a:ln>
        </p:spPr>
      </p:pic>
      <p:sp>
        <p:nvSpPr>
          <p:cNvPr id="155651" name="Rectangle 3"/>
          <p:cNvSpPr>
            <a:spLocks noChangeArrowheads="1"/>
          </p:cNvSpPr>
          <p:nvPr/>
        </p:nvSpPr>
        <p:spPr bwMode="auto">
          <a:xfrm>
            <a:off x="1066800" y="3048000"/>
            <a:ext cx="2286000" cy="228600"/>
          </a:xfrm>
          <a:prstGeom prst="rect">
            <a:avLst/>
          </a:prstGeom>
          <a:solidFill>
            <a:srgbClr val="FF9900"/>
          </a:solidFill>
          <a:ln w="9525">
            <a:solidFill>
              <a:schemeClr val="tx1"/>
            </a:solidFill>
            <a:miter lim="800000"/>
            <a:headEnd/>
            <a:tailEnd/>
          </a:ln>
        </p:spPr>
        <p:txBody>
          <a:bodyPr wrap="none" anchor="ctr">
            <a:prstTxWarp prst="textNoShape">
              <a:avLst/>
            </a:prstTxWarp>
          </a:bodyPr>
          <a:lstStyle/>
          <a:p>
            <a:endParaRPr lang="en-US"/>
          </a:p>
        </p:txBody>
      </p:sp>
      <p:sp>
        <p:nvSpPr>
          <p:cNvPr id="155652" name="Line 4"/>
          <p:cNvSpPr>
            <a:spLocks noChangeShapeType="1"/>
          </p:cNvSpPr>
          <p:nvPr/>
        </p:nvSpPr>
        <p:spPr bwMode="auto">
          <a:xfrm>
            <a:off x="4800600" y="3352800"/>
            <a:ext cx="0" cy="190500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155653" name="Line 5"/>
          <p:cNvSpPr>
            <a:spLocks noChangeShapeType="1"/>
          </p:cNvSpPr>
          <p:nvPr/>
        </p:nvSpPr>
        <p:spPr bwMode="auto">
          <a:xfrm>
            <a:off x="7891463" y="1219200"/>
            <a:ext cx="0" cy="205740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pic>
        <p:nvPicPr>
          <p:cNvPr id="155654"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5400000">
            <a:off x="3823493" y="-1156493"/>
            <a:ext cx="1420813" cy="8610600"/>
          </a:xfrm>
          <a:prstGeom prst="rect">
            <a:avLst/>
          </a:prstGeom>
          <a:noFill/>
          <a:ln w="9525">
            <a:noFill/>
            <a:miter lim="800000"/>
            <a:headEnd/>
            <a:tailEnd/>
          </a:ln>
        </p:spPr>
      </p:pic>
      <p:sp>
        <p:nvSpPr>
          <p:cNvPr id="155655" name="Rectangle 7"/>
          <p:cNvSpPr>
            <a:spLocks noChangeArrowheads="1"/>
          </p:cNvSpPr>
          <p:nvPr/>
        </p:nvSpPr>
        <p:spPr bwMode="auto">
          <a:xfrm>
            <a:off x="795338" y="3343275"/>
            <a:ext cx="455612" cy="457200"/>
          </a:xfrm>
          <a:prstGeom prst="rect">
            <a:avLst/>
          </a:prstGeom>
          <a:noFill/>
          <a:ln w="9525">
            <a:noFill/>
            <a:miter lim="800000"/>
            <a:headEnd/>
            <a:tailEnd/>
          </a:ln>
        </p:spPr>
        <p:txBody>
          <a:bodyPr wrap="none">
            <a:prstTxWarp prst="textNoShape">
              <a:avLst/>
            </a:prstTxWarp>
            <a:spAutoFit/>
          </a:bodyPr>
          <a:lstStyle/>
          <a:p>
            <a:r>
              <a:rPr lang="en-US"/>
              <a:t>-4</a:t>
            </a:r>
          </a:p>
        </p:txBody>
      </p:sp>
      <p:sp>
        <p:nvSpPr>
          <p:cNvPr id="155656" name="Rectangle 8"/>
          <p:cNvSpPr>
            <a:spLocks noChangeArrowheads="1"/>
          </p:cNvSpPr>
          <p:nvPr/>
        </p:nvSpPr>
        <p:spPr bwMode="auto">
          <a:xfrm>
            <a:off x="1974850" y="3321050"/>
            <a:ext cx="455613" cy="457200"/>
          </a:xfrm>
          <a:prstGeom prst="rect">
            <a:avLst/>
          </a:prstGeom>
          <a:noFill/>
          <a:ln w="9525">
            <a:noFill/>
            <a:miter lim="800000"/>
            <a:headEnd/>
            <a:tailEnd/>
          </a:ln>
        </p:spPr>
        <p:txBody>
          <a:bodyPr wrap="none">
            <a:prstTxWarp prst="textNoShape">
              <a:avLst/>
            </a:prstTxWarp>
            <a:spAutoFit/>
          </a:bodyPr>
          <a:lstStyle/>
          <a:p>
            <a:r>
              <a:rPr lang="en-US"/>
              <a:t>-2</a:t>
            </a:r>
          </a:p>
        </p:txBody>
      </p:sp>
      <p:sp>
        <p:nvSpPr>
          <p:cNvPr id="155657" name="Rectangle 9"/>
          <p:cNvSpPr>
            <a:spLocks noChangeArrowheads="1"/>
          </p:cNvSpPr>
          <p:nvPr/>
        </p:nvSpPr>
        <p:spPr bwMode="auto">
          <a:xfrm>
            <a:off x="3189288" y="3322638"/>
            <a:ext cx="354012" cy="457200"/>
          </a:xfrm>
          <a:prstGeom prst="rect">
            <a:avLst/>
          </a:prstGeom>
          <a:noFill/>
          <a:ln w="9525">
            <a:noFill/>
            <a:miter lim="800000"/>
            <a:headEnd/>
            <a:tailEnd/>
          </a:ln>
        </p:spPr>
        <p:txBody>
          <a:bodyPr wrap="none">
            <a:prstTxWarp prst="textNoShape">
              <a:avLst/>
            </a:prstTxWarp>
            <a:spAutoFit/>
          </a:bodyPr>
          <a:lstStyle/>
          <a:p>
            <a:r>
              <a:rPr lang="en-US"/>
              <a:t>0</a:t>
            </a:r>
          </a:p>
        </p:txBody>
      </p:sp>
      <p:sp>
        <p:nvSpPr>
          <p:cNvPr id="155658" name="Rectangle 10"/>
          <p:cNvSpPr>
            <a:spLocks noChangeArrowheads="1"/>
          </p:cNvSpPr>
          <p:nvPr/>
        </p:nvSpPr>
        <p:spPr bwMode="auto">
          <a:xfrm>
            <a:off x="4370388" y="3311525"/>
            <a:ext cx="354012" cy="457200"/>
          </a:xfrm>
          <a:prstGeom prst="rect">
            <a:avLst/>
          </a:prstGeom>
          <a:noFill/>
          <a:ln w="9525">
            <a:noFill/>
            <a:miter lim="800000"/>
            <a:headEnd/>
            <a:tailEnd/>
          </a:ln>
        </p:spPr>
        <p:txBody>
          <a:bodyPr wrap="none">
            <a:prstTxWarp prst="textNoShape">
              <a:avLst/>
            </a:prstTxWarp>
            <a:spAutoFit/>
          </a:bodyPr>
          <a:lstStyle/>
          <a:p>
            <a:r>
              <a:rPr lang="en-US"/>
              <a:t>2</a:t>
            </a:r>
          </a:p>
        </p:txBody>
      </p:sp>
      <p:sp>
        <p:nvSpPr>
          <p:cNvPr id="155659" name="Rectangle 11"/>
          <p:cNvSpPr>
            <a:spLocks noChangeArrowheads="1"/>
          </p:cNvSpPr>
          <p:nvPr/>
        </p:nvSpPr>
        <p:spPr bwMode="auto">
          <a:xfrm>
            <a:off x="5605463" y="3311525"/>
            <a:ext cx="354012" cy="457200"/>
          </a:xfrm>
          <a:prstGeom prst="rect">
            <a:avLst/>
          </a:prstGeom>
          <a:noFill/>
          <a:ln w="9525">
            <a:noFill/>
            <a:miter lim="800000"/>
            <a:headEnd/>
            <a:tailEnd/>
          </a:ln>
        </p:spPr>
        <p:txBody>
          <a:bodyPr wrap="none">
            <a:prstTxWarp prst="textNoShape">
              <a:avLst/>
            </a:prstTxWarp>
            <a:spAutoFit/>
          </a:bodyPr>
          <a:lstStyle/>
          <a:p>
            <a:r>
              <a:rPr lang="en-US"/>
              <a:t>4</a:t>
            </a:r>
          </a:p>
        </p:txBody>
      </p:sp>
      <p:sp>
        <p:nvSpPr>
          <p:cNvPr id="155660" name="Rectangle 12"/>
          <p:cNvSpPr>
            <a:spLocks noChangeArrowheads="1"/>
          </p:cNvSpPr>
          <p:nvPr/>
        </p:nvSpPr>
        <p:spPr bwMode="auto">
          <a:xfrm>
            <a:off x="6784975" y="3300413"/>
            <a:ext cx="354013" cy="457200"/>
          </a:xfrm>
          <a:prstGeom prst="rect">
            <a:avLst/>
          </a:prstGeom>
          <a:noFill/>
          <a:ln w="9525">
            <a:noFill/>
            <a:miter lim="800000"/>
            <a:headEnd/>
            <a:tailEnd/>
          </a:ln>
        </p:spPr>
        <p:txBody>
          <a:bodyPr wrap="none">
            <a:prstTxWarp prst="textNoShape">
              <a:avLst/>
            </a:prstTxWarp>
            <a:spAutoFit/>
          </a:bodyPr>
          <a:lstStyle/>
          <a:p>
            <a:r>
              <a:rPr lang="en-US"/>
              <a:t>6</a:t>
            </a:r>
          </a:p>
        </p:txBody>
      </p:sp>
      <p:sp>
        <p:nvSpPr>
          <p:cNvPr id="155661" name="Rectangle 13"/>
          <p:cNvSpPr>
            <a:spLocks noChangeArrowheads="1"/>
          </p:cNvSpPr>
          <p:nvPr/>
        </p:nvSpPr>
        <p:spPr bwMode="auto">
          <a:xfrm>
            <a:off x="7977188" y="3300413"/>
            <a:ext cx="354012" cy="457200"/>
          </a:xfrm>
          <a:prstGeom prst="rect">
            <a:avLst/>
          </a:prstGeom>
          <a:noFill/>
          <a:ln w="9525">
            <a:noFill/>
            <a:miter lim="800000"/>
            <a:headEnd/>
            <a:tailEnd/>
          </a:ln>
        </p:spPr>
        <p:txBody>
          <a:bodyPr wrap="none">
            <a:prstTxWarp prst="textNoShape">
              <a:avLst/>
            </a:prstTxWarp>
            <a:spAutoFit/>
          </a:bodyPr>
          <a:lstStyle/>
          <a:p>
            <a:r>
              <a:rPr lang="en-US"/>
              <a:t>8</a:t>
            </a:r>
          </a:p>
        </p:txBody>
      </p:sp>
      <p:sp>
        <p:nvSpPr>
          <p:cNvPr id="155662" name="Text Box 14"/>
          <p:cNvSpPr txBox="1">
            <a:spLocks noChangeArrowheads="1"/>
          </p:cNvSpPr>
          <p:nvPr/>
        </p:nvSpPr>
        <p:spPr bwMode="auto">
          <a:xfrm>
            <a:off x="4572000" y="5029200"/>
            <a:ext cx="803275" cy="6508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800"/>
              <a:t>Mars</a:t>
            </a:r>
          </a:p>
          <a:p>
            <a:r>
              <a:rPr lang="en-US" sz="1800"/>
              <a:t>Warm</a:t>
            </a:r>
            <a:endParaRPr lang="en-US"/>
          </a:p>
        </p:txBody>
      </p:sp>
      <p:sp>
        <p:nvSpPr>
          <p:cNvPr id="155663" name="Text Box 15"/>
          <p:cNvSpPr txBox="1">
            <a:spLocks noChangeArrowheads="1"/>
          </p:cNvSpPr>
          <p:nvPr/>
        </p:nvSpPr>
        <p:spPr bwMode="auto">
          <a:xfrm>
            <a:off x="7092950" y="5105400"/>
            <a:ext cx="1539875" cy="6508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pPr algn="ctr"/>
            <a:r>
              <a:rPr lang="en-US" sz="1800"/>
              <a:t> Ice on </a:t>
            </a:r>
          </a:p>
          <a:p>
            <a:pPr algn="ctr"/>
            <a:r>
              <a:rPr lang="en-US" sz="1800"/>
              <a:t>Europa melts</a:t>
            </a:r>
            <a:endParaRPr lang="en-US"/>
          </a:p>
        </p:txBody>
      </p:sp>
      <p:sp>
        <p:nvSpPr>
          <p:cNvPr id="155664" name="Text Box 16"/>
          <p:cNvSpPr txBox="1">
            <a:spLocks noChangeArrowheads="1"/>
          </p:cNvSpPr>
          <p:nvPr/>
        </p:nvSpPr>
        <p:spPr bwMode="auto">
          <a:xfrm>
            <a:off x="6880225" y="2582863"/>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155665" name="Text Box 17"/>
          <p:cNvSpPr txBox="1">
            <a:spLocks noChangeArrowheads="1"/>
          </p:cNvSpPr>
          <p:nvPr/>
        </p:nvSpPr>
        <p:spPr bwMode="auto">
          <a:xfrm>
            <a:off x="228600" y="0"/>
            <a:ext cx="5935663" cy="519113"/>
          </a:xfrm>
          <a:prstGeom prst="rect">
            <a:avLst/>
          </a:prstGeom>
          <a:noFill/>
          <a:ln w="9525">
            <a:noFill/>
            <a:miter lim="800000"/>
            <a:headEnd/>
            <a:tailEnd/>
          </a:ln>
        </p:spPr>
        <p:txBody>
          <a:bodyPr wrap="none">
            <a:prstTxWarp prst="textNoShape">
              <a:avLst/>
            </a:prstTxWarp>
            <a:spAutoFit/>
          </a:bodyPr>
          <a:lstStyle/>
          <a:p>
            <a:r>
              <a:rPr lang="en-US" sz="2800"/>
              <a:t>The Past and Future of Life on Earth</a:t>
            </a:r>
            <a:endParaRPr lang="en-US"/>
          </a:p>
        </p:txBody>
      </p:sp>
      <p:sp>
        <p:nvSpPr>
          <p:cNvPr id="155666" name="Line 18"/>
          <p:cNvSpPr>
            <a:spLocks noChangeShapeType="1"/>
          </p:cNvSpPr>
          <p:nvPr/>
        </p:nvSpPr>
        <p:spPr bwMode="auto">
          <a:xfrm>
            <a:off x="7880350" y="3352800"/>
            <a:ext cx="0" cy="129540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155667" name="Rectangle 19"/>
          <p:cNvSpPr>
            <a:spLocks noChangeArrowheads="1"/>
          </p:cNvSpPr>
          <p:nvPr/>
        </p:nvSpPr>
        <p:spPr bwMode="auto">
          <a:xfrm>
            <a:off x="7543800" y="4191000"/>
            <a:ext cx="828675" cy="6508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800"/>
              <a:t>Rocks</a:t>
            </a:r>
          </a:p>
          <a:p>
            <a:r>
              <a:rPr lang="en-US" sz="1800"/>
              <a:t>Melt</a:t>
            </a:r>
            <a:endParaRPr lang="en-US"/>
          </a:p>
        </p:txBody>
      </p:sp>
      <p:sp>
        <p:nvSpPr>
          <p:cNvPr id="155668" name="Line 20"/>
          <p:cNvSpPr>
            <a:spLocks noChangeShapeType="1"/>
          </p:cNvSpPr>
          <p:nvPr/>
        </p:nvSpPr>
        <p:spPr bwMode="auto">
          <a:xfrm>
            <a:off x="5334000" y="3352800"/>
            <a:ext cx="0" cy="129540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155669" name="Rectangle 21"/>
          <p:cNvSpPr>
            <a:spLocks noChangeArrowheads="1"/>
          </p:cNvSpPr>
          <p:nvPr/>
        </p:nvSpPr>
        <p:spPr bwMode="auto">
          <a:xfrm>
            <a:off x="4876800" y="4191000"/>
            <a:ext cx="981075" cy="6508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pPr algn="ctr"/>
            <a:r>
              <a:rPr lang="en-US" sz="1800"/>
              <a:t>Oceans</a:t>
            </a:r>
          </a:p>
          <a:p>
            <a:pPr algn="ctr"/>
            <a:r>
              <a:rPr lang="en-US" sz="1800"/>
              <a:t>boil</a:t>
            </a:r>
            <a:endParaRPr lang="en-US"/>
          </a:p>
        </p:txBody>
      </p:sp>
      <p:sp>
        <p:nvSpPr>
          <p:cNvPr id="155670" name="Line 22"/>
          <p:cNvSpPr>
            <a:spLocks noChangeShapeType="1"/>
          </p:cNvSpPr>
          <p:nvPr/>
        </p:nvSpPr>
        <p:spPr bwMode="auto">
          <a:xfrm>
            <a:off x="641350" y="2373313"/>
            <a:ext cx="0" cy="83820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155671" name="Rectangle 23"/>
          <p:cNvSpPr>
            <a:spLocks noChangeArrowheads="1"/>
          </p:cNvSpPr>
          <p:nvPr/>
        </p:nvSpPr>
        <p:spPr bwMode="auto">
          <a:xfrm>
            <a:off x="157163" y="1868488"/>
            <a:ext cx="1552575" cy="6508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pPr algn="ctr"/>
            <a:r>
              <a:rPr lang="en-US" sz="1800"/>
              <a:t>Birth of </a:t>
            </a:r>
          </a:p>
          <a:p>
            <a:pPr algn="ctr"/>
            <a:r>
              <a:rPr lang="en-US" sz="1800"/>
              <a:t>Solar System</a:t>
            </a:r>
            <a:endParaRPr lang="en-US"/>
          </a:p>
        </p:txBody>
      </p:sp>
      <p:sp>
        <p:nvSpPr>
          <p:cNvPr id="155672" name="Line 24"/>
          <p:cNvSpPr>
            <a:spLocks noChangeShapeType="1"/>
          </p:cNvSpPr>
          <p:nvPr/>
        </p:nvSpPr>
        <p:spPr bwMode="auto">
          <a:xfrm flipV="1">
            <a:off x="8077200" y="2209800"/>
            <a:ext cx="0" cy="106680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155673" name="Text Box 25"/>
          <p:cNvSpPr txBox="1">
            <a:spLocks noChangeArrowheads="1"/>
          </p:cNvSpPr>
          <p:nvPr/>
        </p:nvSpPr>
        <p:spPr bwMode="auto">
          <a:xfrm>
            <a:off x="7543800" y="1828800"/>
            <a:ext cx="1222375" cy="6508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800"/>
              <a:t>Sun fades</a:t>
            </a:r>
          </a:p>
          <a:p>
            <a:r>
              <a:rPr lang="en-US" sz="1800"/>
              <a:t>away</a:t>
            </a:r>
            <a:endParaRPr lang="en-US"/>
          </a:p>
        </p:txBody>
      </p:sp>
      <p:sp>
        <p:nvSpPr>
          <p:cNvPr id="155674" name="Text Box 26"/>
          <p:cNvSpPr txBox="1">
            <a:spLocks noChangeArrowheads="1"/>
          </p:cNvSpPr>
          <p:nvPr/>
        </p:nvSpPr>
        <p:spPr bwMode="auto">
          <a:xfrm>
            <a:off x="6934200" y="762000"/>
            <a:ext cx="1592263" cy="6508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800"/>
              <a:t>Sun becomes</a:t>
            </a:r>
          </a:p>
          <a:p>
            <a:r>
              <a:rPr lang="en-US" sz="1800"/>
              <a:t>a Red giant</a:t>
            </a:r>
            <a:endParaRPr lang="en-US"/>
          </a:p>
        </p:txBody>
      </p:sp>
      <p:sp>
        <p:nvSpPr>
          <p:cNvPr id="155675" name="Rectangle 27"/>
          <p:cNvSpPr>
            <a:spLocks noChangeArrowheads="1"/>
          </p:cNvSpPr>
          <p:nvPr/>
        </p:nvSpPr>
        <p:spPr bwMode="auto">
          <a:xfrm>
            <a:off x="3060700" y="3060700"/>
            <a:ext cx="304800" cy="215900"/>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55676" name="Text Box 28"/>
          <p:cNvSpPr txBox="1">
            <a:spLocks noChangeArrowheads="1"/>
          </p:cNvSpPr>
          <p:nvPr/>
        </p:nvSpPr>
        <p:spPr bwMode="auto">
          <a:xfrm>
            <a:off x="304800" y="3711575"/>
            <a:ext cx="2535238" cy="366713"/>
          </a:xfrm>
          <a:prstGeom prst="rect">
            <a:avLst/>
          </a:prstGeom>
          <a:noFill/>
          <a:ln w="9525">
            <a:noFill/>
            <a:miter lim="800000"/>
            <a:headEnd/>
            <a:tailEnd/>
          </a:ln>
        </p:spPr>
        <p:txBody>
          <a:bodyPr wrap="none">
            <a:prstTxWarp prst="textNoShape">
              <a:avLst/>
            </a:prstTxWarp>
            <a:spAutoFit/>
          </a:bodyPr>
          <a:lstStyle/>
          <a:p>
            <a:r>
              <a:rPr lang="en-US" sz="1800"/>
              <a:t>Thousand million years</a:t>
            </a:r>
            <a:endParaRPr lang="en-US"/>
          </a:p>
        </p:txBody>
      </p:sp>
      <p:sp>
        <p:nvSpPr>
          <p:cNvPr id="155677" name="AutoShape 29"/>
          <p:cNvSpPr>
            <a:spLocks noChangeArrowheads="1"/>
          </p:cNvSpPr>
          <p:nvPr/>
        </p:nvSpPr>
        <p:spPr bwMode="auto">
          <a:xfrm>
            <a:off x="3200400" y="2362200"/>
            <a:ext cx="304800" cy="609600"/>
          </a:xfrm>
          <a:prstGeom prst="downArrow">
            <a:avLst>
              <a:gd name="adj1" fmla="val 43750"/>
              <a:gd name="adj2" fmla="val 68231"/>
            </a:avLst>
          </a:prstGeom>
          <a:solidFill>
            <a:srgbClr val="FF0000">
              <a:alpha val="56078"/>
            </a:srgbClr>
          </a:solidFill>
          <a:ln w="9525">
            <a:solidFill>
              <a:schemeClr val="tx1"/>
            </a:solidFill>
            <a:miter lim="800000"/>
            <a:headEnd/>
            <a:tailEnd/>
          </a:ln>
        </p:spPr>
        <p:txBody>
          <a:bodyPr wrap="none" anchor="ctr">
            <a:prstTxWarp prst="textNoShape">
              <a:avLst/>
            </a:prstTxWarp>
          </a:bodyPr>
          <a:lstStyle/>
          <a:p>
            <a:endParaRPr lang="en-US"/>
          </a:p>
        </p:txBody>
      </p:sp>
      <p:sp>
        <p:nvSpPr>
          <p:cNvPr id="155678" name="Text Box 30"/>
          <p:cNvSpPr txBox="1">
            <a:spLocks noChangeArrowheads="1"/>
          </p:cNvSpPr>
          <p:nvPr/>
        </p:nvSpPr>
        <p:spPr bwMode="auto">
          <a:xfrm>
            <a:off x="2819400" y="1981200"/>
            <a:ext cx="1031875" cy="457200"/>
          </a:xfrm>
          <a:prstGeom prst="rect">
            <a:avLst/>
          </a:prstGeom>
          <a:solidFill>
            <a:schemeClr val="bg1"/>
          </a:solidFill>
          <a:ln w="9525">
            <a:noFill/>
            <a:miter lim="800000"/>
            <a:headEnd/>
            <a:tailEnd/>
          </a:ln>
        </p:spPr>
        <p:txBody>
          <a:bodyPr wrap="none">
            <a:prstTxWarp prst="textNoShape">
              <a:avLst/>
            </a:prstTxWarp>
            <a:spAutoFit/>
          </a:bodyPr>
          <a:lstStyle/>
          <a:p>
            <a:r>
              <a:rPr lang="en-US">
                <a:solidFill>
                  <a:srgbClr val="FF0000"/>
                </a:solidFill>
              </a:rPr>
              <a:t>Today</a:t>
            </a:r>
            <a:endParaRPr lang="en-US"/>
          </a:p>
        </p:txBody>
      </p:sp>
      <p:sp>
        <p:nvSpPr>
          <p:cNvPr id="155679" name="Rectangle 31"/>
          <p:cNvSpPr>
            <a:spLocks noChangeArrowheads="1"/>
          </p:cNvSpPr>
          <p:nvPr/>
        </p:nvSpPr>
        <p:spPr bwMode="auto">
          <a:xfrm>
            <a:off x="8534400" y="2895600"/>
            <a:ext cx="457200" cy="762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55680" name="Rectangle 32"/>
          <p:cNvSpPr>
            <a:spLocks noChangeArrowheads="1"/>
          </p:cNvSpPr>
          <p:nvPr/>
        </p:nvSpPr>
        <p:spPr bwMode="auto">
          <a:xfrm>
            <a:off x="228600" y="2895600"/>
            <a:ext cx="228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55681" name="Text Box 33"/>
          <p:cNvSpPr txBox="1">
            <a:spLocks noChangeArrowheads="1"/>
          </p:cNvSpPr>
          <p:nvPr/>
        </p:nvSpPr>
        <p:spPr bwMode="auto">
          <a:xfrm>
            <a:off x="2222500" y="3009900"/>
            <a:ext cx="411163" cy="304800"/>
          </a:xfrm>
          <a:prstGeom prst="rect">
            <a:avLst/>
          </a:prstGeom>
          <a:noFill/>
          <a:ln w="9525">
            <a:noFill/>
            <a:miter lim="800000"/>
            <a:headEnd/>
            <a:tailEnd/>
          </a:ln>
        </p:spPr>
        <p:txBody>
          <a:bodyPr wrap="none">
            <a:prstTxWarp prst="textNoShape">
              <a:avLst/>
            </a:prstTxWarp>
            <a:spAutoFit/>
          </a:bodyPr>
          <a:lstStyle/>
          <a:p>
            <a:r>
              <a:rPr lang="en-US" sz="1400"/>
              <a:t>life</a:t>
            </a:r>
            <a:endParaRPr lang="en-US"/>
          </a:p>
        </p:txBody>
      </p:sp>
      <p:sp>
        <p:nvSpPr>
          <p:cNvPr id="155682" name="Rectangle 34"/>
          <p:cNvSpPr>
            <a:spLocks noChangeArrowheads="1"/>
          </p:cNvSpPr>
          <p:nvPr/>
        </p:nvSpPr>
        <p:spPr bwMode="auto">
          <a:xfrm>
            <a:off x="3324225" y="3051175"/>
            <a:ext cx="36513" cy="2159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68323" name="Line 35"/>
          <p:cNvSpPr>
            <a:spLocks noChangeShapeType="1"/>
          </p:cNvSpPr>
          <p:nvPr/>
        </p:nvSpPr>
        <p:spPr bwMode="auto">
          <a:xfrm>
            <a:off x="4557713" y="1609725"/>
            <a:ext cx="0" cy="1143000"/>
          </a:xfrm>
          <a:prstGeom prst="line">
            <a:avLst/>
          </a:prstGeom>
          <a:noFill/>
          <a:ln w="63500">
            <a:solidFill>
              <a:srgbClr val="FFFF00"/>
            </a:solidFill>
            <a:round/>
            <a:headEnd type="triangle" w="med" len="med"/>
            <a:tailEnd type="triangle" w="med" len="med"/>
          </a:ln>
        </p:spPr>
        <p:txBody>
          <a:bodyPr wrap="none" anchor="ctr">
            <a:prstTxWarp prst="textNoShape">
              <a:avLst/>
            </a:prstTxWarp>
          </a:bodyPr>
          <a:lstStyle/>
          <a:p>
            <a:endParaRPr lang="en-US"/>
          </a:p>
        </p:txBody>
      </p:sp>
      <p:sp>
        <p:nvSpPr>
          <p:cNvPr id="268324" name="Text Box 36"/>
          <p:cNvSpPr txBox="1">
            <a:spLocks noChangeArrowheads="1"/>
          </p:cNvSpPr>
          <p:nvPr/>
        </p:nvSpPr>
        <p:spPr bwMode="auto">
          <a:xfrm>
            <a:off x="3505200" y="838200"/>
            <a:ext cx="2624138" cy="979488"/>
          </a:xfrm>
          <a:prstGeom prst="rect">
            <a:avLst/>
          </a:prstGeom>
          <a:solidFill>
            <a:srgbClr val="FFFF99"/>
          </a:solidFill>
          <a:ln w="63500">
            <a:solidFill>
              <a:srgbClr val="FFFF00"/>
            </a:solidFill>
            <a:miter lim="800000"/>
            <a:headEnd/>
            <a:tailEnd/>
          </a:ln>
        </p:spPr>
        <p:txBody>
          <a:bodyPr wrap="none">
            <a:prstTxWarp prst="textNoShape">
              <a:avLst/>
            </a:prstTxWarp>
            <a:spAutoFit/>
          </a:bodyPr>
          <a:lstStyle/>
          <a:p>
            <a:r>
              <a:rPr lang="en-US" sz="1800"/>
              <a:t>Time taken to cross the</a:t>
            </a:r>
          </a:p>
          <a:p>
            <a:r>
              <a:rPr lang="en-US" sz="1800"/>
              <a:t> galaxy at the Earth’s </a:t>
            </a:r>
          </a:p>
          <a:p>
            <a:r>
              <a:rPr lang="en-US" sz="1800"/>
              <a:t> escape velocity</a:t>
            </a:r>
          </a:p>
        </p:txBody>
      </p:sp>
      <p:sp>
        <p:nvSpPr>
          <p:cNvPr id="155685" name="Text Box 37"/>
          <p:cNvSpPr txBox="1">
            <a:spLocks noChangeArrowheads="1"/>
          </p:cNvSpPr>
          <p:nvPr/>
        </p:nvSpPr>
        <p:spPr bwMode="auto">
          <a:xfrm>
            <a:off x="977900" y="3009900"/>
            <a:ext cx="649288" cy="304800"/>
          </a:xfrm>
          <a:prstGeom prst="rect">
            <a:avLst/>
          </a:prstGeom>
          <a:noFill/>
          <a:ln w="9525">
            <a:noFill/>
            <a:miter lim="800000"/>
            <a:headEnd/>
            <a:tailEnd/>
          </a:ln>
        </p:spPr>
        <p:txBody>
          <a:bodyPr wrap="none">
            <a:prstTxWarp prst="textNoShape">
              <a:avLst/>
            </a:prstTxWarp>
            <a:spAutoFit/>
          </a:bodyPr>
          <a:lstStyle/>
          <a:p>
            <a:r>
              <a:rPr lang="en-US" sz="1400"/>
              <a:t>single</a:t>
            </a:r>
            <a:endParaRPr lang="en-US"/>
          </a:p>
        </p:txBody>
      </p:sp>
      <p:sp>
        <p:nvSpPr>
          <p:cNvPr id="155686" name="Text Box 38"/>
          <p:cNvSpPr txBox="1">
            <a:spLocks noChangeArrowheads="1"/>
          </p:cNvSpPr>
          <p:nvPr/>
        </p:nvSpPr>
        <p:spPr bwMode="auto">
          <a:xfrm>
            <a:off x="1625600" y="3009900"/>
            <a:ext cx="450850" cy="304800"/>
          </a:xfrm>
          <a:prstGeom prst="rect">
            <a:avLst/>
          </a:prstGeom>
          <a:noFill/>
          <a:ln w="9525">
            <a:noFill/>
            <a:miter lim="800000"/>
            <a:headEnd/>
            <a:tailEnd/>
          </a:ln>
        </p:spPr>
        <p:txBody>
          <a:bodyPr wrap="none">
            <a:prstTxWarp prst="textNoShape">
              <a:avLst/>
            </a:prstTxWarp>
            <a:spAutoFit/>
          </a:bodyPr>
          <a:lstStyle/>
          <a:p>
            <a:r>
              <a:rPr lang="en-US" sz="1400"/>
              <a:t>cell</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8324"/>
                                        </p:tgtEl>
                                        <p:attrNameLst>
                                          <p:attrName>style.visibility</p:attrName>
                                        </p:attrNameLst>
                                      </p:cBhvr>
                                      <p:to>
                                        <p:strVal val="visible"/>
                                      </p:to>
                                    </p:set>
                                    <p:anim calcmode="lin" valueType="num">
                                      <p:cBhvr additive="base">
                                        <p:cTn id="7" dur="500" fill="hold"/>
                                        <p:tgtEl>
                                          <p:spTgt spid="268324"/>
                                        </p:tgtEl>
                                        <p:attrNameLst>
                                          <p:attrName>ppt_x</p:attrName>
                                        </p:attrNameLst>
                                      </p:cBhvr>
                                      <p:tavLst>
                                        <p:tav tm="0">
                                          <p:val>
                                            <p:strVal val="#ppt_x"/>
                                          </p:val>
                                        </p:tav>
                                        <p:tav tm="100000">
                                          <p:val>
                                            <p:strVal val="#ppt_x"/>
                                          </p:val>
                                        </p:tav>
                                      </p:tavLst>
                                    </p:anim>
                                    <p:anim calcmode="lin" valueType="num">
                                      <p:cBhvr additive="base">
                                        <p:cTn id="8" dur="500" fill="hold"/>
                                        <p:tgtEl>
                                          <p:spTgt spid="2683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8323"/>
                                        </p:tgtEl>
                                        <p:attrNameLst>
                                          <p:attrName>style.visibility</p:attrName>
                                        </p:attrNameLst>
                                      </p:cBhvr>
                                      <p:to>
                                        <p:strVal val="visible"/>
                                      </p:to>
                                    </p:set>
                                    <p:anim calcmode="lin" valueType="num">
                                      <p:cBhvr additive="base">
                                        <p:cTn id="11" dur="500" fill="hold"/>
                                        <p:tgtEl>
                                          <p:spTgt spid="268323"/>
                                        </p:tgtEl>
                                        <p:attrNameLst>
                                          <p:attrName>ppt_x</p:attrName>
                                        </p:attrNameLst>
                                      </p:cBhvr>
                                      <p:tavLst>
                                        <p:tav tm="0">
                                          <p:val>
                                            <p:strVal val="#ppt_x"/>
                                          </p:val>
                                        </p:tav>
                                        <p:tav tm="100000">
                                          <p:val>
                                            <p:strVal val="#ppt_x"/>
                                          </p:val>
                                        </p:tav>
                                      </p:tavLst>
                                    </p:anim>
                                    <p:anim calcmode="lin" valueType="num">
                                      <p:cBhvr additive="base">
                                        <p:cTn id="12" dur="500" fill="hold"/>
                                        <p:tgtEl>
                                          <p:spTgt spid="2683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23" grpId="0" animBg="1"/>
      <p:bldP spid="26832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10;Darwin.jpg                                                     00162D49 Mac1-OS 9                      BA404420:"/>
          <p:cNvPicPr>
            <a:picLocks noChangeAspect="1" noChangeArrowheads="1"/>
          </p:cNvPicPr>
          <p:nvPr/>
        </p:nvPicPr>
        <p:blipFill>
          <a:blip r:embed="rId2"/>
          <a:srcRect/>
          <a:stretch>
            <a:fillRect/>
          </a:stretch>
        </p:blipFill>
        <p:spPr bwMode="auto">
          <a:xfrm>
            <a:off x="152400" y="381000"/>
            <a:ext cx="4838700" cy="5791200"/>
          </a:xfrm>
          <a:prstGeom prst="rect">
            <a:avLst/>
          </a:prstGeom>
          <a:noFill/>
          <a:ln w="9525">
            <a:noFill/>
            <a:miter lim="800000"/>
            <a:headEnd/>
            <a:tailEnd/>
          </a:ln>
        </p:spPr>
      </p:pic>
      <p:sp>
        <p:nvSpPr>
          <p:cNvPr id="103427" name="Text Box 3"/>
          <p:cNvSpPr txBox="1">
            <a:spLocks noChangeArrowheads="1"/>
          </p:cNvSpPr>
          <p:nvPr/>
        </p:nvSpPr>
        <p:spPr bwMode="auto">
          <a:xfrm>
            <a:off x="5029200" y="990600"/>
            <a:ext cx="3505200" cy="2123658"/>
          </a:xfrm>
          <a:prstGeom prst="rect">
            <a:avLst/>
          </a:prstGeom>
          <a:noFill/>
          <a:ln w="9525">
            <a:noFill/>
            <a:miter lim="800000"/>
            <a:headEnd/>
            <a:tailEnd/>
          </a:ln>
        </p:spPr>
        <p:txBody>
          <a:bodyPr>
            <a:prstTxWarp prst="textNoShape">
              <a:avLst/>
            </a:prstTxWarp>
            <a:spAutoFit/>
          </a:bodyPr>
          <a:lstStyle/>
          <a:p>
            <a:pPr eaLnBrk="1" hangingPunct="1"/>
            <a:r>
              <a:rPr lang="en-GB" sz="2200" b="1">
                <a:solidFill>
                  <a:srgbClr val="FFFFFF"/>
                </a:solidFill>
                <a:latin typeface="Helvetica" pitchFamily="32" charset="0"/>
              </a:rPr>
              <a:t>”not one living species will transmit its unaltered likeness to a distant futurity…. "</a:t>
            </a:r>
          </a:p>
          <a:p>
            <a:pPr eaLnBrk="1" hangingPunct="1"/>
            <a:r>
              <a:rPr lang="en-GB" sz="2200" b="1">
                <a:solidFill>
                  <a:srgbClr val="FFFFFF"/>
                </a:solidFill>
                <a:latin typeface="Helvetica" pitchFamily="32" charset="0"/>
              </a:rPr>
              <a:t>     </a:t>
            </a:r>
          </a:p>
          <a:p>
            <a:pPr eaLnBrk="1" hangingPunct="1"/>
            <a:r>
              <a:rPr lang="en-GB" sz="2200" b="1">
                <a:solidFill>
                  <a:srgbClr val="FFFFFF"/>
                </a:solidFill>
                <a:latin typeface="Helvetica" pitchFamily="32" charset="0"/>
              </a:rPr>
              <a:t>	Charles Darwin</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4-Earth_from_space-Apollo8.jpg                                000544E6Macintosh HD                   BCFB952A:"/>
          <p:cNvPicPr>
            <a:picLocks noChangeAspect="1" noChangeArrowheads="1"/>
          </p:cNvPicPr>
          <p:nvPr/>
        </p:nvPicPr>
        <p:blipFill>
          <a:blip r:embed="rId2"/>
          <a:srcRect/>
          <a:stretch>
            <a:fillRect/>
          </a:stretch>
        </p:blipFill>
        <p:spPr bwMode="auto">
          <a:xfrm>
            <a:off x="323528" y="-603448"/>
            <a:ext cx="8495928" cy="8048627"/>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Users/mjr36/Old Data/Desktop/Martin Rees movies/millennium_flythru.avi">
            <a:hlinkClick r:id="" action="ppaction://media"/>
          </p:cNvPr>
          <p:cNvPicPr/>
          <p:nvPr>
            <a:videoFile r:link="rId1"/>
            <p:extLst/>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54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45410"/>
                </p:tgtEl>
              </p:cMediaNode>
            </p:video>
            <p:seq concurrent="1" nextAc="seek">
              <p:cTn id="8" restart="whenNotActive" fill="hold" evtFilter="cancelBubble" nodeType="interactiveSeq">
                <p:stCondLst>
                  <p:cond evt="onClick" delay="0">
                    <p:tgtEl>
                      <p:spTgt spid="1454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5410"/>
                                        </p:tgtEl>
                                      </p:cBhvr>
                                    </p:cmd>
                                  </p:childTnLst>
                                </p:cTn>
                              </p:par>
                            </p:childTnLst>
                          </p:cTn>
                        </p:par>
                      </p:childTnLst>
                    </p:cTn>
                  </p:par>
                </p:childTnLst>
              </p:cTn>
              <p:nextCondLst>
                <p:cond evt="onClick" delay="0">
                  <p:tgtEl>
                    <p:spTgt spid="145410"/>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209800" y="-914400"/>
            <a:ext cx="13335000" cy="8305800"/>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Yorker_multiverse-1.jpg"/>
          <p:cNvPicPr>
            <a:picLocks noChangeAspect="1"/>
          </p:cNvPicPr>
          <p:nvPr/>
        </p:nvPicPr>
        <p:blipFill>
          <a:blip r:embed="rId2"/>
          <a:stretch>
            <a:fillRect/>
          </a:stretch>
        </p:blipFill>
        <p:spPr>
          <a:xfrm>
            <a:off x="-51941" y="1"/>
            <a:ext cx="9195941" cy="69156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s-sta2.jpg"/>
          <p:cNvPicPr>
            <a:picLocks noChangeAspect="1"/>
          </p:cNvPicPr>
          <p:nvPr/>
        </p:nvPicPr>
        <p:blipFill>
          <a:blip r:embed="rId2"/>
          <a:stretch>
            <a:fillRect/>
          </a:stretch>
        </p:blipFill>
        <p:spPr>
          <a:xfrm>
            <a:off x="1" y="-126999"/>
            <a:ext cx="9313332" cy="698499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lanets.jpg                                                    00000013 Mac1-OS 9                      BA404420:"/>
          <p:cNvPicPr>
            <a:picLocks noChangeAspect="1" noChangeArrowheads="1"/>
          </p:cNvPicPr>
          <p:nvPr/>
        </p:nvPicPr>
        <p:blipFill>
          <a:blip r:embed="rId2"/>
          <a:srcRect/>
          <a:stretch>
            <a:fillRect/>
          </a:stretch>
        </p:blipFill>
        <p:spPr bwMode="auto">
          <a:xfrm>
            <a:off x="838200" y="1589"/>
            <a:ext cx="7848600" cy="6851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IA00134_earth_Moon"/>
          <p:cNvPicPr>
            <a:picLocks noChangeAspect="1" noChangeArrowheads="1"/>
          </p:cNvPicPr>
          <p:nvPr/>
        </p:nvPicPr>
        <p:blipFill>
          <a:blip r:embed="rId3"/>
          <a:srcRect/>
          <a:stretch>
            <a:fillRect/>
          </a:stretch>
        </p:blipFill>
        <p:spPr bwMode="auto">
          <a:xfrm>
            <a:off x="-255588" y="-1371600"/>
            <a:ext cx="9399588" cy="94488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2-08 at 09.07.42.png"/>
          <p:cNvPicPr>
            <a:picLocks noGrp="1" noChangeAspect="1"/>
          </p:cNvPicPr>
          <p:nvPr>
            <p:ph idx="1"/>
          </p:nvPr>
        </p:nvPicPr>
        <p:blipFill>
          <a:blip r:embed="rId2"/>
          <a:srcRect l="-46385" r="-46385"/>
          <a:stretch>
            <a:fillRect/>
          </a:stretch>
        </p:blipFill>
        <p:spPr>
          <a:xfrm>
            <a:off x="-914400" y="644691"/>
            <a:ext cx="10668000" cy="54864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riosity.jpg"/>
          <p:cNvPicPr>
            <a:picLocks noChangeAspect="1"/>
          </p:cNvPicPr>
          <p:nvPr/>
        </p:nvPicPr>
        <p:blipFill>
          <a:blip r:embed="rId2"/>
          <a:stretch>
            <a:fillRect/>
          </a:stretch>
        </p:blipFill>
        <p:spPr>
          <a:xfrm>
            <a:off x="0" y="-26986"/>
            <a:ext cx="9144000" cy="688498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A15687-800x600.jpg"/>
          <p:cNvPicPr>
            <a:picLocks noChangeAspect="1"/>
          </p:cNvPicPr>
          <p:nvPr/>
        </p:nvPicPr>
        <p:blipFill>
          <a:blip r:embed="rId2"/>
          <a:stretch>
            <a:fillRect/>
          </a:stretch>
        </p:blipFill>
        <p:spPr>
          <a:xfrm>
            <a:off x="0" y="0"/>
            <a:ext cx="9144000" cy="687109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6834" y="-762000"/>
            <a:ext cx="13009034" cy="843915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 y="0"/>
            <a:ext cx="9135279"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jupiter_io"/>
          <p:cNvPicPr>
            <a:picLocks noChangeAspect="1" noChangeArrowheads="1"/>
          </p:cNvPicPr>
          <p:nvPr/>
        </p:nvPicPr>
        <p:blipFill>
          <a:blip r:embed="rId3"/>
          <a:srcRect/>
          <a:stretch>
            <a:fillRect/>
          </a:stretch>
        </p:blipFill>
        <p:spPr bwMode="auto">
          <a:xfrm>
            <a:off x="2219339" y="1"/>
            <a:ext cx="6924675" cy="5048251"/>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999-30-e-full_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30600" y="-6724650"/>
            <a:ext cx="15748000" cy="202057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upiter-sats"/>
          <p:cNvPicPr>
            <a:picLocks noChangeAspect="1" noChangeArrowheads="1"/>
          </p:cNvPicPr>
          <p:nvPr/>
        </p:nvPicPr>
        <p:blipFill>
          <a:blip r:embed="rId3"/>
          <a:srcRect/>
          <a:stretch>
            <a:fillRect/>
          </a:stretch>
        </p:blipFill>
        <p:spPr bwMode="auto">
          <a:xfrm>
            <a:off x="0" y="1676400"/>
            <a:ext cx="9144000" cy="3105151"/>
          </a:xfrm>
          <a:prstGeom prst="rect">
            <a:avLst/>
          </a:prstGeom>
          <a:noFill/>
          <a:ln w="9525">
            <a:noFill/>
            <a:miter lim="800000"/>
            <a:headEnd/>
            <a:tailEnd/>
          </a:ln>
        </p:spPr>
      </p:pic>
      <p:sp>
        <p:nvSpPr>
          <p:cNvPr id="43011" name="Rectangle 3"/>
          <p:cNvSpPr>
            <a:spLocks noChangeArrowheads="1"/>
          </p:cNvSpPr>
          <p:nvPr/>
        </p:nvSpPr>
        <p:spPr bwMode="auto">
          <a:xfrm>
            <a:off x="1905000" y="609609"/>
            <a:ext cx="5480050" cy="646331"/>
          </a:xfrm>
          <a:prstGeom prst="rect">
            <a:avLst/>
          </a:prstGeom>
          <a:noFill/>
          <a:ln w="9525">
            <a:noFill/>
            <a:miter lim="800000"/>
            <a:headEnd/>
            <a:tailEnd/>
          </a:ln>
        </p:spPr>
        <p:txBody>
          <a:bodyPr>
            <a:prstTxWarp prst="textNoShape">
              <a:avLst/>
            </a:prstTxWarp>
            <a:spAutoFit/>
          </a:bodyPr>
          <a:lstStyle/>
          <a:p>
            <a:r>
              <a:rPr lang="en-US" sz="3600">
                <a:solidFill>
                  <a:schemeClr val="bg1"/>
                </a:solidFill>
                <a:latin typeface="Arial" pitchFamily="-109" charset="0"/>
                <a:ea typeface="ＭＳ Ｐゴシック" pitchFamily="-109" charset="-128"/>
                <a:cs typeface="ＭＳ Ｐゴシック" pitchFamily="-109" charset="-128"/>
              </a:rPr>
              <a:t>The Satellites of Jupiter</a:t>
            </a:r>
            <a:endParaRPr lang="en-US">
              <a:latin typeface="Arial" pitchFamily="-109" charset="0"/>
              <a:ea typeface="ＭＳ Ｐゴシック" pitchFamily="-109" charset="-128"/>
              <a:cs typeface="ＭＳ Ｐゴシック" pitchFamily="-109" charset="-128"/>
            </a:endParaRPr>
          </a:p>
        </p:txBody>
      </p:sp>
      <p:sp>
        <p:nvSpPr>
          <p:cNvPr id="43012" name="Rectangle 4"/>
          <p:cNvSpPr>
            <a:spLocks noChangeArrowheads="1"/>
          </p:cNvSpPr>
          <p:nvPr/>
        </p:nvSpPr>
        <p:spPr bwMode="auto">
          <a:xfrm>
            <a:off x="838213" y="5105409"/>
            <a:ext cx="441347" cy="461665"/>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Arial" pitchFamily="-109" charset="0"/>
                <a:ea typeface="ＭＳ Ｐゴシック" pitchFamily="-109" charset="-128"/>
                <a:cs typeface="ＭＳ Ｐゴシック" pitchFamily="-109" charset="-128"/>
              </a:rPr>
              <a:t>Io</a:t>
            </a:r>
            <a:endParaRPr lang="en-US">
              <a:latin typeface="Arial" pitchFamily="-109" charset="0"/>
              <a:ea typeface="ＭＳ Ｐゴシック" pitchFamily="-109" charset="-128"/>
              <a:cs typeface="ＭＳ Ｐゴシック" pitchFamily="-109" charset="-128"/>
            </a:endParaRPr>
          </a:p>
        </p:txBody>
      </p:sp>
      <p:sp>
        <p:nvSpPr>
          <p:cNvPr id="43013" name="Rectangle 5"/>
          <p:cNvSpPr>
            <a:spLocks noChangeArrowheads="1"/>
          </p:cNvSpPr>
          <p:nvPr/>
        </p:nvSpPr>
        <p:spPr bwMode="auto">
          <a:xfrm>
            <a:off x="2438414" y="5105409"/>
            <a:ext cx="1177125" cy="461665"/>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Arial" pitchFamily="-109" charset="0"/>
                <a:ea typeface="ＭＳ Ｐゴシック" pitchFamily="-109" charset="-128"/>
                <a:cs typeface="ＭＳ Ｐゴシック" pitchFamily="-109" charset="-128"/>
              </a:rPr>
              <a:t>Europa</a:t>
            </a:r>
            <a:endParaRPr lang="en-US">
              <a:latin typeface="Arial" pitchFamily="-109" charset="0"/>
              <a:ea typeface="ＭＳ Ｐゴシック" pitchFamily="-109" charset="-128"/>
              <a:cs typeface="ＭＳ Ｐゴシック" pitchFamily="-109" charset="-128"/>
            </a:endParaRPr>
          </a:p>
        </p:txBody>
      </p:sp>
      <p:sp>
        <p:nvSpPr>
          <p:cNvPr id="43014" name="Rectangle 6"/>
          <p:cNvSpPr>
            <a:spLocks noChangeArrowheads="1"/>
          </p:cNvSpPr>
          <p:nvPr/>
        </p:nvSpPr>
        <p:spPr bwMode="auto">
          <a:xfrm>
            <a:off x="4343401" y="5181609"/>
            <a:ext cx="1690186" cy="461665"/>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Arial" pitchFamily="-109" charset="0"/>
                <a:ea typeface="ＭＳ Ｐゴシック" pitchFamily="-109" charset="-128"/>
                <a:cs typeface="ＭＳ Ｐゴシック" pitchFamily="-109" charset="-128"/>
              </a:rPr>
              <a:t>Ganymede</a:t>
            </a:r>
            <a:endParaRPr lang="en-US">
              <a:latin typeface="Arial" pitchFamily="-109" charset="0"/>
              <a:ea typeface="ＭＳ Ｐゴシック" pitchFamily="-109" charset="-128"/>
              <a:cs typeface="ＭＳ Ｐゴシック" pitchFamily="-109" charset="-128"/>
            </a:endParaRPr>
          </a:p>
        </p:txBody>
      </p:sp>
      <p:sp>
        <p:nvSpPr>
          <p:cNvPr id="43015" name="Rectangle 7"/>
          <p:cNvSpPr>
            <a:spLocks noChangeArrowheads="1"/>
          </p:cNvSpPr>
          <p:nvPr/>
        </p:nvSpPr>
        <p:spPr bwMode="auto">
          <a:xfrm>
            <a:off x="7315201" y="5181609"/>
            <a:ext cx="1193806" cy="461665"/>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Arial" pitchFamily="-109" charset="0"/>
                <a:ea typeface="ＭＳ Ｐゴシック" pitchFamily="-109" charset="-128"/>
                <a:cs typeface="ＭＳ Ｐゴシック" pitchFamily="-109" charset="-128"/>
              </a:rPr>
              <a:t>Callisto</a:t>
            </a:r>
            <a:endParaRPr lang="en-US">
              <a:latin typeface="Arial" pitchFamily="-109" charset="0"/>
              <a:ea typeface="ＭＳ Ｐゴシック" pitchFamily="-109" charset="-128"/>
              <a:cs typeface="ＭＳ Ｐゴシック" pitchFamily="-109" charset="-128"/>
            </a:endParaRPr>
          </a:p>
        </p:txBody>
      </p:sp>
      <p:sp>
        <p:nvSpPr>
          <p:cNvPr id="43016" name="Rectangle 8"/>
          <p:cNvSpPr>
            <a:spLocks noChangeArrowheads="1"/>
          </p:cNvSpPr>
          <p:nvPr/>
        </p:nvSpPr>
        <p:spPr bwMode="auto">
          <a:xfrm>
            <a:off x="2133600" y="1676400"/>
            <a:ext cx="1752600" cy="4038600"/>
          </a:xfrm>
          <a:prstGeom prst="rect">
            <a:avLst/>
          </a:prstGeom>
          <a:noFill/>
          <a:ln w="38100">
            <a:solidFill>
              <a:schemeClr val="tx1">
                <a:alpha val="0"/>
              </a:schemeClr>
            </a:solidFill>
            <a:miter lim="800000"/>
            <a:headEnd/>
            <a:tailEnd/>
          </a:ln>
        </p:spPr>
        <p:txBody>
          <a:bodyPr wrap="none" anchor="ctr">
            <a:prstTxWarp prst="textNoShape">
              <a:avLst/>
            </a:prstTxWarp>
          </a:bodyPr>
          <a:lstStyle/>
          <a:p>
            <a:endParaRPr lang="en-US"/>
          </a:p>
        </p:txBody>
      </p:sp>
      <p:sp>
        <p:nvSpPr>
          <p:cNvPr id="43017" name="Rectangle 9"/>
          <p:cNvSpPr>
            <a:spLocks noChangeArrowheads="1"/>
          </p:cNvSpPr>
          <p:nvPr/>
        </p:nvSpPr>
        <p:spPr bwMode="auto">
          <a:xfrm>
            <a:off x="2057400" y="5562609"/>
            <a:ext cx="184666" cy="461665"/>
          </a:xfrm>
          <a:prstGeom prst="rect">
            <a:avLst/>
          </a:prstGeom>
          <a:noFill/>
          <a:ln w="9525">
            <a:noFill/>
            <a:miter lim="800000"/>
            <a:headEnd/>
            <a:tailEnd/>
          </a:ln>
        </p:spPr>
        <p:txBody>
          <a:bodyPr wrap="none">
            <a:prstTxWarp prst="textNoShape">
              <a:avLst/>
            </a:prstTxWarp>
            <a:spAutoFit/>
          </a:bodyPr>
          <a:lstStyle/>
          <a:p>
            <a:endParaRPr lang="en-US">
              <a:latin typeface="Arial" pitchFamily="-109" charset="0"/>
              <a:ea typeface="ＭＳ Ｐゴシック" pitchFamily="-109" charset="-128"/>
              <a:cs typeface="ＭＳ Ｐゴシック" pitchFamily="-109" charset="-128"/>
            </a:endParaRPr>
          </a:p>
        </p:txBody>
      </p:sp>
      <p:sp>
        <p:nvSpPr>
          <p:cNvPr id="43018" name="Rectangle 10"/>
          <p:cNvSpPr>
            <a:spLocks noChangeArrowheads="1"/>
          </p:cNvSpPr>
          <p:nvPr/>
        </p:nvSpPr>
        <p:spPr bwMode="auto">
          <a:xfrm>
            <a:off x="2057400" y="1676400"/>
            <a:ext cx="1905000" cy="4419600"/>
          </a:xfrm>
          <a:prstGeom prst="rect">
            <a:avLst/>
          </a:prstGeom>
          <a:noFill/>
          <a:ln w="38100">
            <a:solidFill>
              <a:schemeClr val="tx1">
                <a:alpha val="0"/>
              </a:schemeClr>
            </a:solidFill>
            <a:miter lim="800000"/>
            <a:headEnd/>
            <a:tailEnd/>
          </a:ln>
        </p:spPr>
        <p:txBody>
          <a:bodyPr wrap="none" anchor="ctr">
            <a:prstTxWarp prst="textNoShape">
              <a:avLst/>
            </a:prstTxWarp>
          </a:bodyPr>
          <a:lstStyle/>
          <a:p>
            <a:endParaRPr lang="en-US"/>
          </a:p>
        </p:txBody>
      </p:sp>
      <p:sp>
        <p:nvSpPr>
          <p:cNvPr id="43019" name="Rectangle 11"/>
          <p:cNvSpPr>
            <a:spLocks noChangeArrowheads="1"/>
          </p:cNvSpPr>
          <p:nvPr/>
        </p:nvSpPr>
        <p:spPr bwMode="auto">
          <a:xfrm>
            <a:off x="2057400" y="1600200"/>
            <a:ext cx="1828800" cy="4419600"/>
          </a:xfrm>
          <a:prstGeom prst="rect">
            <a:avLst/>
          </a:prstGeom>
          <a:noFill/>
          <a:ln w="38100">
            <a:solidFill>
              <a:schemeClr val="tx1">
                <a:alpha val="0"/>
              </a:schemeClr>
            </a:solidFill>
            <a:miter lim="800000"/>
            <a:headEnd/>
            <a:tailEnd/>
          </a:ln>
        </p:spPr>
        <p:txBody>
          <a:bodyPr wrap="none" anchor="ctr">
            <a:prstTxWarp prst="textNoShape">
              <a:avLst/>
            </a:prstTxWarp>
          </a:bodyPr>
          <a:lstStyle/>
          <a:p>
            <a:endParaRPr lang="en-US"/>
          </a:p>
        </p:txBody>
      </p:sp>
      <p:sp>
        <p:nvSpPr>
          <p:cNvPr id="43020" name="Rectangle 12"/>
          <p:cNvSpPr>
            <a:spLocks noChangeArrowheads="1"/>
          </p:cNvSpPr>
          <p:nvPr/>
        </p:nvSpPr>
        <p:spPr bwMode="auto">
          <a:xfrm>
            <a:off x="2133600" y="1600200"/>
            <a:ext cx="1752600" cy="4191000"/>
          </a:xfrm>
          <a:prstGeom prst="rect">
            <a:avLst/>
          </a:prstGeom>
          <a:noFill/>
          <a:ln w="19050">
            <a:solidFill>
              <a:schemeClr val="bg1"/>
            </a:solidFill>
            <a:miter lim="800000"/>
            <a:headEnd/>
            <a:tailEnd/>
          </a:ln>
        </p:spPr>
        <p:txBody>
          <a:bodyPr wrap="none" anchor="ctr">
            <a:prstTxWarp prst="textNoShape">
              <a:avLst/>
            </a:prstTxWarp>
          </a:bodyPr>
          <a:lstStyle/>
          <a:p>
            <a:endParaRPr lang="en-US"/>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o_hires"/>
          <p:cNvPicPr>
            <a:picLocks noChangeAspect="1" noChangeArrowheads="1"/>
          </p:cNvPicPr>
          <p:nvPr/>
        </p:nvPicPr>
        <p:blipFill>
          <a:blip r:embed="rId3"/>
          <a:srcRect/>
          <a:stretch>
            <a:fillRect/>
          </a:stretch>
        </p:blipFill>
        <p:spPr bwMode="auto">
          <a:xfrm>
            <a:off x="1295400" y="0"/>
            <a:ext cx="6893768" cy="68580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7086600" y="228609"/>
            <a:ext cx="2286000" cy="461665"/>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Arial" pitchFamily="-109" charset="0"/>
              <a:ea typeface="ＭＳ Ｐゴシック" pitchFamily="-109" charset="-128"/>
              <a:cs typeface="ＭＳ Ｐゴシック" pitchFamily="-109" charset="-128"/>
            </a:endParaRPr>
          </a:p>
        </p:txBody>
      </p:sp>
      <p:sp>
        <p:nvSpPr>
          <p:cNvPr id="45059" name="Rectangle 3"/>
          <p:cNvSpPr>
            <a:spLocks noChangeArrowheads="1"/>
          </p:cNvSpPr>
          <p:nvPr/>
        </p:nvSpPr>
        <p:spPr bwMode="auto">
          <a:xfrm>
            <a:off x="7942263" y="831858"/>
            <a:ext cx="184666" cy="461665"/>
          </a:xfrm>
          <a:prstGeom prst="rect">
            <a:avLst/>
          </a:prstGeom>
          <a:noFill/>
          <a:ln w="9525">
            <a:noFill/>
            <a:miter lim="800000"/>
            <a:headEnd/>
            <a:tailEnd/>
          </a:ln>
        </p:spPr>
        <p:txBody>
          <a:bodyPr wrap="none">
            <a:prstTxWarp prst="textNoShape">
              <a:avLst/>
            </a:prstTxWarp>
            <a:spAutoFit/>
          </a:bodyPr>
          <a:lstStyle/>
          <a:p>
            <a:endParaRPr lang="en-US">
              <a:latin typeface="Arial" pitchFamily="-109" charset="0"/>
              <a:ea typeface="ＭＳ Ｐゴシック" pitchFamily="-109" charset="-128"/>
              <a:cs typeface="ＭＳ Ｐゴシック" pitchFamily="-109" charset="-128"/>
            </a:endParaRPr>
          </a:p>
        </p:txBody>
      </p:sp>
      <p:sp>
        <p:nvSpPr>
          <p:cNvPr id="45060" name="Rectangle 4"/>
          <p:cNvSpPr>
            <a:spLocks noChangeArrowheads="1"/>
          </p:cNvSpPr>
          <p:nvPr/>
        </p:nvSpPr>
        <p:spPr bwMode="auto">
          <a:xfrm>
            <a:off x="7086600" y="0"/>
            <a:ext cx="20574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45061" name="Picture 5" descr="europa"/>
          <p:cNvPicPr>
            <a:picLocks noChangeAspect="1" noChangeArrowheads="1"/>
          </p:cNvPicPr>
          <p:nvPr/>
        </p:nvPicPr>
        <p:blipFill>
          <a:blip r:embed="rId3"/>
          <a:srcRect/>
          <a:stretch>
            <a:fillRect/>
          </a:stretch>
        </p:blipFill>
        <p:spPr bwMode="auto">
          <a:xfrm>
            <a:off x="1524000" y="146058"/>
            <a:ext cx="6858000" cy="6711951"/>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sat-departure-pia00335"/>
          <p:cNvPicPr>
            <a:picLocks noChangeAspect="1" noChangeArrowheads="1"/>
          </p:cNvPicPr>
          <p:nvPr/>
        </p:nvPicPr>
        <p:blipFill>
          <a:blip r:embed="rId3"/>
          <a:srcRect/>
          <a:stretch>
            <a:fillRect/>
          </a:stretch>
        </p:blipFill>
        <p:spPr bwMode="auto">
          <a:xfrm>
            <a:off x="-508000" y="-63500"/>
            <a:ext cx="10160000" cy="698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29333" y="-3522133"/>
            <a:ext cx="24384000" cy="13716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a00d8341bf7f753ef0192ac26fda3970d.jpg"/>
          <p:cNvPicPr>
            <a:picLocks noChangeAspect="1"/>
          </p:cNvPicPr>
          <p:nvPr/>
        </p:nvPicPr>
        <p:blipFill>
          <a:blip r:embed="rId2"/>
          <a:stretch>
            <a:fillRect/>
          </a:stretch>
        </p:blipFill>
        <p:spPr>
          <a:xfrm>
            <a:off x="-68263" y="1"/>
            <a:ext cx="9669463" cy="783113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 y="127000"/>
            <a:ext cx="9156700" cy="6731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 y="0"/>
            <a:ext cx="9143999"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PxweWh.jpg"/>
          <p:cNvPicPr>
            <a:picLocks noChangeAspect="1"/>
          </p:cNvPicPr>
          <p:nvPr/>
        </p:nvPicPr>
        <p:blipFill>
          <a:blip r:embed="rId2"/>
          <a:stretch>
            <a:fillRect/>
          </a:stretch>
        </p:blipFill>
        <p:spPr>
          <a:xfrm>
            <a:off x="0" y="0"/>
            <a:ext cx="102108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0"/>
            <a:ext cx="7772400" cy="1295400"/>
          </a:xfrm>
        </p:spPr>
        <p:txBody>
          <a:bodyPr/>
          <a:lstStyle/>
          <a:p>
            <a:r>
              <a:rPr lang="en-US" dirty="0" smtClean="0"/>
              <a:t>WHY DO ASTRONOMY?</a:t>
            </a:r>
            <a:endParaRPr lang="en-US" dirty="0"/>
          </a:p>
        </p:txBody>
      </p:sp>
      <p:sp>
        <p:nvSpPr>
          <p:cNvPr id="12291" name="Rectangle 3"/>
          <p:cNvSpPr>
            <a:spLocks noGrp="1" noChangeArrowheads="1"/>
          </p:cNvSpPr>
          <p:nvPr>
            <p:ph type="body" idx="1"/>
          </p:nvPr>
        </p:nvSpPr>
        <p:spPr>
          <a:xfrm>
            <a:off x="685800" y="1295400"/>
            <a:ext cx="7772400" cy="4800600"/>
          </a:xfrm>
        </p:spPr>
        <p:txBody>
          <a:bodyPr/>
          <a:lstStyle/>
          <a:p>
            <a:pPr>
              <a:lnSpc>
                <a:spcPct val="90000"/>
              </a:lnSpc>
            </a:pPr>
            <a:r>
              <a:rPr lang="en-US"/>
              <a:t>What is out there? Cosmic exploration.</a:t>
            </a:r>
          </a:p>
          <a:p>
            <a:pPr>
              <a:lnSpc>
                <a:spcPct val="90000"/>
              </a:lnSpc>
            </a:pPr>
            <a:r>
              <a:rPr lang="en-US"/>
              <a:t>Interpreting phenomena in terms of known (and perhaps ‘new’) physics.</a:t>
            </a:r>
          </a:p>
          <a:p>
            <a:pPr>
              <a:lnSpc>
                <a:spcPct val="90000"/>
              </a:lnSpc>
            </a:pPr>
            <a:r>
              <a:rPr lang="en-US"/>
              <a:t>How, from a ‘simple beginning’, did our Universe  evolve into its present complexity (stars, planets, people)?</a:t>
            </a:r>
          </a:p>
          <a:p>
            <a:pPr>
              <a:lnSpc>
                <a:spcPct val="90000"/>
              </a:lnSpc>
            </a:pPr>
            <a:r>
              <a:rPr lang="en-US"/>
              <a:t>Can we understand, at a deeper level, why our  Universe is the way it is?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0721_Pluto_Thumb.jpg"/>
          <p:cNvPicPr>
            <a:picLocks noChangeAspect="1"/>
          </p:cNvPicPr>
          <p:nvPr/>
        </p:nvPicPr>
        <p:blipFill>
          <a:blip r:embed="rId2"/>
          <a:stretch>
            <a:fillRect/>
          </a:stretch>
        </p:blipFill>
        <p:spPr>
          <a:xfrm>
            <a:off x="1270000" y="0"/>
            <a:ext cx="6959600" cy="69596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71610"/>
            <a:ext cx="9144000" cy="411479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939" y="1514236"/>
            <a:ext cx="8255000" cy="38608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7 at 11.47.35.png"/>
          <p:cNvPicPr>
            <a:picLocks noChangeAspect="1"/>
          </p:cNvPicPr>
          <p:nvPr/>
        </p:nvPicPr>
        <p:blipFill>
          <a:blip r:embed="rId2"/>
          <a:stretch>
            <a:fillRect/>
          </a:stretch>
        </p:blipFill>
        <p:spPr>
          <a:xfrm>
            <a:off x="0" y="-42333"/>
            <a:ext cx="9144000" cy="7128933"/>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2000-33-47tuc"/>
          <p:cNvPicPr>
            <a:picLocks noChangeAspect="1" noChangeArrowheads="1"/>
          </p:cNvPicPr>
          <p:nvPr/>
        </p:nvPicPr>
        <p:blipFill>
          <a:blip r:embed="rId3">
            <a:lum contrast="18000"/>
          </a:blip>
          <a:srcRect/>
          <a:stretch>
            <a:fillRect/>
          </a:stretch>
        </p:blipFill>
        <p:spPr bwMode="auto">
          <a:xfrm>
            <a:off x="0" y="0"/>
            <a:ext cx="9118600" cy="92964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transit1-anim"/>
          <p:cNvPicPr>
            <a:picLocks noChangeAspect="1" noChangeArrowheads="1" noCrop="1"/>
          </p:cNvPicPr>
          <p:nvPr/>
        </p:nvPicPr>
        <p:blipFill>
          <a:blip r:embed="rId3"/>
          <a:srcRect/>
          <a:stretch>
            <a:fillRect/>
          </a:stretch>
        </p:blipFill>
        <p:spPr bwMode="auto">
          <a:xfrm>
            <a:off x="457200" y="584200"/>
            <a:ext cx="8077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omeKepler2006"/>
          <p:cNvPicPr>
            <a:picLocks noChangeAspect="1" noChangeArrowheads="1"/>
          </p:cNvPicPr>
          <p:nvPr/>
        </p:nvPicPr>
        <p:blipFill>
          <a:blip r:embed="rId3"/>
          <a:srcRect/>
          <a:stretch>
            <a:fillRect/>
          </a:stretch>
        </p:blipFill>
        <p:spPr bwMode="auto">
          <a:xfrm>
            <a:off x="887427" y="914400"/>
            <a:ext cx="7367587" cy="5029200"/>
          </a:xfrm>
          <a:prstGeom prst="rect">
            <a:avLst/>
          </a:prstGeom>
          <a:noFill/>
          <a:ln w="9525">
            <a:noFill/>
            <a:miter lim="800000"/>
            <a:headEnd/>
            <a:tailEnd/>
          </a:ln>
        </p:spPr>
      </p:pic>
      <p:sp>
        <p:nvSpPr>
          <p:cNvPr id="70659" name="Text Box 3"/>
          <p:cNvSpPr txBox="1">
            <a:spLocks noChangeArrowheads="1"/>
          </p:cNvSpPr>
          <p:nvPr/>
        </p:nvSpPr>
        <p:spPr bwMode="auto">
          <a:xfrm>
            <a:off x="1050925" y="4081463"/>
            <a:ext cx="2032452" cy="369332"/>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9" charset="0"/>
                <a:ea typeface="ＭＳ Ｐゴシック" pitchFamily="-109" charset="-128"/>
                <a:cs typeface="ＭＳ Ｐゴシック" pitchFamily="-109" charset="-128"/>
              </a:rPr>
              <a:t>Launch March  09</a:t>
            </a:r>
            <a:endParaRPr lang="en-US">
              <a:latin typeface="Arial" pitchFamily="-109" charset="0"/>
              <a:ea typeface="ＭＳ Ｐゴシック" pitchFamily="-109" charset="-128"/>
              <a:cs typeface="ＭＳ Ｐゴシック" pitchFamily="-109" charset="-128"/>
            </a:endParaRPr>
          </a:p>
        </p:txBody>
      </p:sp>
      <p:sp>
        <p:nvSpPr>
          <p:cNvPr id="70660" name="Text Box 4"/>
          <p:cNvSpPr txBox="1">
            <a:spLocks noChangeArrowheads="1"/>
          </p:cNvSpPr>
          <p:nvPr/>
        </p:nvSpPr>
        <p:spPr bwMode="auto">
          <a:xfrm>
            <a:off x="990609" y="228609"/>
            <a:ext cx="3109745" cy="461665"/>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Arial" pitchFamily="-109" charset="0"/>
                <a:ea typeface="ＭＳ Ｐゴシック" pitchFamily="-109" charset="-128"/>
                <a:cs typeface="ＭＳ Ｐゴシック" pitchFamily="-109" charset="-128"/>
              </a:rPr>
              <a:t>NASA Kepler Mission</a:t>
            </a:r>
            <a:endParaRPr lang="en-US">
              <a:latin typeface="Arial" pitchFamily="-109" charset="0"/>
              <a:ea typeface="ＭＳ Ｐゴシック" pitchFamily="-109" charset="-128"/>
              <a:cs typeface="ＭＳ Ｐゴシック" pitchFamily="-109" charset="-128"/>
            </a:endParaRPr>
          </a:p>
        </p:txBody>
      </p:sp>
      <p:sp>
        <p:nvSpPr>
          <p:cNvPr id="70661" name="Rectangle 5"/>
          <p:cNvSpPr>
            <a:spLocks noChangeArrowheads="1"/>
          </p:cNvSpPr>
          <p:nvPr/>
        </p:nvSpPr>
        <p:spPr bwMode="auto">
          <a:xfrm>
            <a:off x="609600" y="5791200"/>
            <a:ext cx="7772400" cy="381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smtClean="0"/>
              <a:t>From Mars to the Multiverse</a:t>
            </a:r>
            <a:endParaRPr lang="en-US" dirty="0"/>
          </a:p>
        </p:txBody>
      </p:sp>
      <p:sp>
        <p:nvSpPr>
          <p:cNvPr id="2051" name="Rectangle 3"/>
          <p:cNvSpPr>
            <a:spLocks noGrp="1" noChangeArrowheads="1"/>
          </p:cNvSpPr>
          <p:nvPr>
            <p:ph type="subTitle" idx="1"/>
          </p:nvPr>
        </p:nvSpPr>
        <p:spPr/>
        <p:txBody>
          <a:bodyPr/>
          <a:lstStyle/>
          <a:p>
            <a:endParaRPr lang="en-US" smtClean="0"/>
          </a:p>
          <a:p>
            <a:r>
              <a:rPr lang="en-US" smtClean="0"/>
              <a:t>Martin Rees</a:t>
            </a:r>
          </a:p>
          <a:p>
            <a:r>
              <a:rPr lang="en-US" smtClean="0"/>
              <a:t> Amer Phys  Soc,  Jan  2017</a:t>
            </a:r>
            <a:endParaRPr lang="en-US" dirty="0"/>
          </a:p>
        </p:txBody>
      </p:sp>
      <p:pic>
        <p:nvPicPr>
          <p:cNvPr id="4" name="‎kepler.nasa.gov_images_videos_orrery2sashort (Converted).mov">
            <a:hlinkClick r:id="" action="ppaction://media"/>
          </p:cNvPr>
          <p:cNvPicPr/>
          <p:nvPr>
            <a:videoFile r:link="rId2"/>
          </p:nvPr>
        </p:nvPicPr>
        <p:blipFill>
          <a:blip r:embed="rId5"/>
          <a:stretch>
            <a:fillRect/>
          </a:stretch>
        </p:blipFill>
        <p:spPr>
          <a:xfrm>
            <a:off x="0" y="0"/>
            <a:ext cx="9143999" cy="6858000"/>
          </a:xfrm>
          <a:prstGeom prst="rect">
            <a:avLst/>
          </a:prstGeom>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0200"/>
            <a:ext cx="9144000" cy="719994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57200"/>
            <a:ext cx="9144000" cy="5791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10;Picture 3.png                                                  0005CE73Macintosh HD                   BE963657:"/>
          <p:cNvPicPr>
            <a:picLocks noChangeAspect="1" noChangeArrowheads="1"/>
          </p:cNvPicPr>
          <p:nvPr/>
        </p:nvPicPr>
        <p:blipFill>
          <a:blip r:embed="rId2"/>
          <a:srcRect/>
          <a:stretch>
            <a:fillRect/>
          </a:stretch>
        </p:blipFill>
        <p:spPr bwMode="auto">
          <a:xfrm>
            <a:off x="-76200" y="484188"/>
            <a:ext cx="9220200" cy="58388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elt_hexagon.jpg"/>
          <p:cNvPicPr>
            <a:picLocks noChangeAspect="1"/>
          </p:cNvPicPr>
          <p:nvPr/>
        </p:nvPicPr>
        <p:blipFill>
          <a:blip r:embed="rId2"/>
          <a:stretch>
            <a:fillRect/>
          </a:stretch>
        </p:blipFill>
        <p:spPr>
          <a:xfrm>
            <a:off x="1219201" y="-362396"/>
            <a:ext cx="6629399" cy="7220399"/>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9033"/>
            <a:ext cx="8686800" cy="1143000"/>
          </a:xfrm>
        </p:spPr>
        <p:txBody>
          <a:bodyPr>
            <a:normAutofit/>
          </a:bodyPr>
          <a:lstStyle/>
          <a:p>
            <a:r>
              <a:rPr lang="en-US" dirty="0" smtClean="0">
                <a:solidFill>
                  <a:srgbClr val="00FF00"/>
                </a:solidFill>
              </a:rPr>
              <a:t>The Quest for Life in the Universe</a:t>
            </a:r>
            <a:endParaRPr lang="en-US" dirty="0">
              <a:solidFill>
                <a:srgbClr val="00FF00"/>
              </a:solidFill>
            </a:endParaRPr>
          </a:p>
        </p:txBody>
      </p:sp>
      <p:pic>
        <p:nvPicPr>
          <p:cNvPr id="3" name="Picture 2" descr="799px-Solar_system_scale-2.jpg"/>
          <p:cNvPicPr>
            <a:picLocks noChangeAspect="1"/>
          </p:cNvPicPr>
          <p:nvPr/>
        </p:nvPicPr>
        <p:blipFill>
          <a:blip r:embed="rId3"/>
          <a:stretch>
            <a:fillRect/>
          </a:stretch>
        </p:blipFill>
        <p:spPr>
          <a:xfrm>
            <a:off x="0" y="1988351"/>
            <a:ext cx="9144000" cy="3170073"/>
          </a:xfrm>
          <a:prstGeom prst="rect">
            <a:avLst/>
          </a:prstGeom>
        </p:spPr>
      </p:pic>
      <p:sp>
        <p:nvSpPr>
          <p:cNvPr id="4" name="Title 1"/>
          <p:cNvSpPr txBox="1">
            <a:spLocks/>
          </p:cNvSpPr>
          <p:nvPr/>
        </p:nvSpPr>
        <p:spPr>
          <a:xfrm>
            <a:off x="0" y="3416011"/>
            <a:ext cx="9144000" cy="787400"/>
          </a:xfrm>
          <a:prstGeom prst="rect">
            <a:avLst/>
          </a:prstGeom>
          <a:solidFill>
            <a:schemeClr val="tx1"/>
          </a:solidFill>
          <a:ln w="50800">
            <a:solidFill>
              <a:srgbClr val="FF0000"/>
            </a:solidFill>
          </a:ln>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mj-lt"/>
                <a:ea typeface="+mj-ea"/>
                <a:cs typeface="+mj-cs"/>
              </a:rPr>
              <a:t>One in every six stars has an Earth-size planet</a:t>
            </a:r>
            <a:endParaRPr kumimoji="0" lang="en-US" sz="3600" b="0" i="0" u="none" strike="noStrike" kern="1200" cap="none" spc="0" normalizeH="0" baseline="0" noProof="0" dirty="0">
              <a:ln>
                <a:noFill/>
              </a:ln>
              <a:solidFill>
                <a:srgbClr val="FF0000"/>
              </a:solidFill>
              <a:effectLst/>
              <a:uLnTx/>
              <a:uFillTx/>
              <a:latin typeface="+mj-lt"/>
              <a:ea typeface="+mj-ea"/>
              <a:cs typeface="+mj-cs"/>
            </a:endParaRPr>
          </a:p>
        </p:txBody>
      </p:sp>
      <p:sp>
        <p:nvSpPr>
          <p:cNvPr id="5" name="Title 1"/>
          <p:cNvSpPr txBox="1">
            <a:spLocks/>
          </p:cNvSpPr>
          <p:nvPr/>
        </p:nvSpPr>
        <p:spPr>
          <a:xfrm>
            <a:off x="0" y="2489200"/>
            <a:ext cx="9144000" cy="787400"/>
          </a:xfrm>
          <a:prstGeom prst="rect">
            <a:avLst/>
          </a:prstGeom>
          <a:solidFill>
            <a:schemeClr val="tx1"/>
          </a:solidFill>
          <a:ln w="50800">
            <a:solidFill>
              <a:srgbClr val="FF0000"/>
            </a:solidFill>
          </a:ln>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mj-lt"/>
                <a:ea typeface="+mj-ea"/>
                <a:cs typeface="+mj-cs"/>
              </a:rPr>
              <a:t>Almost</a:t>
            </a:r>
            <a:r>
              <a:rPr kumimoji="0" lang="en-US" sz="3600" b="0" i="0" u="none" strike="noStrike" kern="1200" cap="none" spc="0" normalizeH="0" noProof="0" dirty="0" smtClean="0">
                <a:ln>
                  <a:noFill/>
                </a:ln>
                <a:solidFill>
                  <a:srgbClr val="FF0000"/>
                </a:solidFill>
                <a:effectLst/>
                <a:uLnTx/>
                <a:uFillTx/>
                <a:latin typeface="+mj-lt"/>
                <a:ea typeface="+mj-ea"/>
                <a:cs typeface="+mj-cs"/>
              </a:rPr>
              <a:t> every star has a planet around it</a:t>
            </a:r>
            <a:endParaRPr kumimoji="0" lang="en-US" sz="36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rrowheads="1"/>
          </p:cNvPicPr>
          <p:nvPr/>
        </p:nvPicPr>
        <p:blipFill>
          <a:blip r:embed="rId2"/>
          <a:srcRect/>
          <a:stretch>
            <a:fillRect/>
          </a:stretch>
        </p:blipFill>
        <p:spPr bwMode="auto">
          <a:xfrm>
            <a:off x="0" y="-671513"/>
            <a:ext cx="9144000" cy="7529513"/>
          </a:xfrm>
          <a:prstGeom prst="rect">
            <a:avLst/>
          </a:prstGeom>
          <a:noFill/>
          <a:ln w="9525" cap="flat">
            <a:noFill/>
            <a:miter lim="800000"/>
            <a:headEnd/>
            <a:tailEnd/>
          </a:ln>
        </p:spPr>
      </p:pic>
    </p:spTree>
  </p:cSld>
  <p:clrMapOvr>
    <a:masterClrMapping/>
  </p:clrMapOvr>
  <p:transition spd="slow">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xlarge_web-1"/>
          <p:cNvPicPr>
            <a:picLocks noChangeAspect="1" noChangeArrowheads="1"/>
          </p:cNvPicPr>
          <p:nvPr/>
        </p:nvPicPr>
        <p:blipFill>
          <a:blip r:embed="rId3"/>
          <a:srcRect/>
          <a:stretch>
            <a:fillRect/>
          </a:stretch>
        </p:blipFill>
        <p:spPr bwMode="auto">
          <a:xfrm>
            <a:off x="990600" y="-66675"/>
            <a:ext cx="7162800" cy="6989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tellar_evolution"/>
          <p:cNvPicPr>
            <a:picLocks noChangeAspect="1" noChangeArrowheads="1"/>
          </p:cNvPicPr>
          <p:nvPr/>
        </p:nvPicPr>
        <p:blipFill>
          <a:blip r:embed="rId2"/>
          <a:srcRect l="1013" t="1016" b="1787"/>
          <a:stretch>
            <a:fillRect/>
          </a:stretch>
        </p:blipFill>
        <p:spPr bwMode="auto">
          <a:xfrm>
            <a:off x="76200" y="0"/>
            <a:ext cx="9067800" cy="7140575"/>
          </a:xfrm>
          <a:prstGeom prst="rect">
            <a:avLst/>
          </a:prstGeom>
          <a:noFill/>
          <a:ln w="9525">
            <a:noFill/>
            <a:miter lim="800000"/>
            <a:headEnd/>
            <a:tailEnd/>
          </a:ln>
        </p:spPr>
      </p:pic>
      <p:sp>
        <p:nvSpPr>
          <p:cNvPr id="28675" name="Rectangle 3"/>
          <p:cNvSpPr>
            <a:spLocks noGrp="1" noChangeArrowheads="1"/>
          </p:cNvSpPr>
          <p:nvPr>
            <p:ph type="title"/>
          </p:nvPr>
        </p:nvSpPr>
        <p:spPr>
          <a:xfrm>
            <a:off x="2339975" y="0"/>
            <a:ext cx="6804025" cy="685800"/>
          </a:xfrm>
        </p:spPr>
        <p:txBody>
          <a:bodyPr>
            <a:normAutofit fontScale="90000"/>
          </a:bodyPr>
          <a:lstStyle/>
          <a:p>
            <a:r>
              <a:rPr lang="de-DE">
                <a:ea typeface="ＭＳ Ｐゴシック" charset="-128"/>
                <a:cs typeface="ＭＳ Ｐゴシック" charset="-128"/>
              </a:rPr>
              <a:t>Life and Death of Stars</a:t>
            </a:r>
          </a:p>
        </p:txBody>
      </p:sp>
      <p:sp>
        <p:nvSpPr>
          <p:cNvPr id="711684" name="Text Box 4"/>
          <p:cNvSpPr txBox="1">
            <a:spLocks noChangeArrowheads="1"/>
          </p:cNvSpPr>
          <p:nvPr/>
        </p:nvSpPr>
        <p:spPr bwMode="auto">
          <a:xfrm>
            <a:off x="4572000" y="6021388"/>
            <a:ext cx="2125663" cy="579437"/>
          </a:xfrm>
          <a:prstGeom prst="rect">
            <a:avLst/>
          </a:prstGeom>
          <a:noFill/>
          <a:ln w="9525">
            <a:noFill/>
            <a:miter lim="800000"/>
            <a:headEnd/>
            <a:tailEnd/>
          </a:ln>
          <a:effectLst/>
        </p:spPr>
        <p:txBody>
          <a:bodyPr wrap="none">
            <a:prstTxWarp prst="textNoShape">
              <a:avLst/>
            </a:prstTxWarp>
            <a:spAutoFit/>
          </a:bodyPr>
          <a:lstStyle/>
          <a:p>
            <a:pPr eaLnBrk="1" hangingPunct="1">
              <a:defRPr/>
            </a:pPr>
            <a:r>
              <a:rPr lang="de-DE" sz="3200">
                <a:effectLst>
                  <a:outerShdw blurRad="38100" dist="38100" dir="2700000" algn="tl">
                    <a:srgbClr val="FFFFFF"/>
                  </a:outerShdw>
                </a:effectLst>
                <a:latin typeface="Arial" pitchFamily="-108" charset="0"/>
              </a:rPr>
              <a:t>Black Hole</a:t>
            </a:r>
          </a:p>
        </p:txBody>
      </p:sp>
      <p:sp>
        <p:nvSpPr>
          <p:cNvPr id="711685" name="Text Box 5"/>
          <p:cNvSpPr txBox="1">
            <a:spLocks noChangeArrowheads="1"/>
          </p:cNvSpPr>
          <p:nvPr/>
        </p:nvSpPr>
        <p:spPr bwMode="auto">
          <a:xfrm>
            <a:off x="6164263" y="5373688"/>
            <a:ext cx="2484437" cy="579437"/>
          </a:xfrm>
          <a:prstGeom prst="rect">
            <a:avLst/>
          </a:prstGeom>
          <a:noFill/>
          <a:ln w="9525">
            <a:noFill/>
            <a:miter lim="800000"/>
            <a:headEnd/>
            <a:tailEnd/>
          </a:ln>
          <a:effectLst/>
        </p:spPr>
        <p:txBody>
          <a:bodyPr wrap="none">
            <a:prstTxWarp prst="textNoShape">
              <a:avLst/>
            </a:prstTxWarp>
            <a:spAutoFit/>
          </a:bodyPr>
          <a:lstStyle/>
          <a:p>
            <a:pPr eaLnBrk="1" hangingPunct="1">
              <a:defRPr/>
            </a:pPr>
            <a:r>
              <a:rPr lang="de-DE" sz="3200">
                <a:solidFill>
                  <a:schemeClr val="bg2"/>
                </a:solidFill>
                <a:effectLst>
                  <a:outerShdw blurRad="38100" dist="38100" dir="2700000" algn="tl">
                    <a:srgbClr val="FFFFFF"/>
                  </a:outerShdw>
                </a:effectLst>
                <a:latin typeface="Arial" pitchFamily="-108" charset="0"/>
              </a:rPr>
              <a:t>Neutron Star</a:t>
            </a:r>
          </a:p>
        </p:txBody>
      </p:sp>
      <p:sp>
        <p:nvSpPr>
          <p:cNvPr id="711686" name="Text Box 6"/>
          <p:cNvSpPr txBox="1">
            <a:spLocks noChangeArrowheads="1"/>
          </p:cNvSpPr>
          <p:nvPr/>
        </p:nvSpPr>
        <p:spPr bwMode="auto">
          <a:xfrm>
            <a:off x="7604125" y="3357563"/>
            <a:ext cx="1539875" cy="873125"/>
          </a:xfrm>
          <a:prstGeom prst="rect">
            <a:avLst/>
          </a:prstGeom>
          <a:noFill/>
          <a:ln w="9525">
            <a:noFill/>
            <a:miter lim="800000"/>
            <a:headEnd/>
            <a:tailEnd/>
          </a:ln>
          <a:effectLst/>
        </p:spPr>
        <p:txBody>
          <a:bodyPr>
            <a:prstTxWarp prst="textNoShape">
              <a:avLst/>
            </a:prstTxWarp>
            <a:spAutoFit/>
          </a:bodyPr>
          <a:lstStyle/>
          <a:p>
            <a:pPr eaLnBrk="1" hangingPunct="1">
              <a:lnSpc>
                <a:spcPct val="80000"/>
              </a:lnSpc>
              <a:defRPr/>
            </a:pPr>
            <a:r>
              <a:rPr lang="de-DE" sz="3200">
                <a:solidFill>
                  <a:schemeClr val="bg1"/>
                </a:solidFill>
                <a:effectLst>
                  <a:outerShdw blurRad="38100" dist="38100" dir="2700000" algn="tl">
                    <a:srgbClr val="808080"/>
                  </a:outerShdw>
                </a:effectLst>
                <a:latin typeface="Arial" pitchFamily="-108" charset="0"/>
              </a:rPr>
              <a:t>White Dwarf</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11686"/>
                                        </p:tgtEl>
                                        <p:attrNameLst>
                                          <p:attrName>style.visibility</p:attrName>
                                        </p:attrNameLst>
                                      </p:cBhvr>
                                      <p:to>
                                        <p:strVal val="visible"/>
                                      </p:to>
                                    </p:set>
                                    <p:anim calcmode="lin" valueType="num">
                                      <p:cBhvr additive="base">
                                        <p:cTn id="7" dur="500" fill="hold"/>
                                        <p:tgtEl>
                                          <p:spTgt spid="711686"/>
                                        </p:tgtEl>
                                        <p:attrNameLst>
                                          <p:attrName>ppt_x</p:attrName>
                                        </p:attrNameLst>
                                      </p:cBhvr>
                                      <p:tavLst>
                                        <p:tav tm="0">
                                          <p:val>
                                            <p:strVal val="1+#ppt_w/2"/>
                                          </p:val>
                                        </p:tav>
                                        <p:tav tm="100000">
                                          <p:val>
                                            <p:strVal val="#ppt_x"/>
                                          </p:val>
                                        </p:tav>
                                      </p:tavLst>
                                    </p:anim>
                                    <p:anim calcmode="lin" valueType="num">
                                      <p:cBhvr additive="base">
                                        <p:cTn id="8" dur="500" fill="hold"/>
                                        <p:tgtEl>
                                          <p:spTgt spid="7116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11685"/>
                                        </p:tgtEl>
                                        <p:attrNameLst>
                                          <p:attrName>style.visibility</p:attrName>
                                        </p:attrNameLst>
                                      </p:cBhvr>
                                      <p:to>
                                        <p:strVal val="visible"/>
                                      </p:to>
                                    </p:set>
                                    <p:anim calcmode="lin" valueType="num">
                                      <p:cBhvr additive="base">
                                        <p:cTn id="13" dur="500" fill="hold"/>
                                        <p:tgtEl>
                                          <p:spTgt spid="711685"/>
                                        </p:tgtEl>
                                        <p:attrNameLst>
                                          <p:attrName>ppt_x</p:attrName>
                                        </p:attrNameLst>
                                      </p:cBhvr>
                                      <p:tavLst>
                                        <p:tav tm="0">
                                          <p:val>
                                            <p:strVal val="1+#ppt_w/2"/>
                                          </p:val>
                                        </p:tav>
                                        <p:tav tm="100000">
                                          <p:val>
                                            <p:strVal val="#ppt_x"/>
                                          </p:val>
                                        </p:tav>
                                      </p:tavLst>
                                    </p:anim>
                                    <p:anim calcmode="lin" valueType="num">
                                      <p:cBhvr additive="base">
                                        <p:cTn id="14" dur="500" fill="hold"/>
                                        <p:tgtEl>
                                          <p:spTgt spid="71168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11684"/>
                                        </p:tgtEl>
                                        <p:attrNameLst>
                                          <p:attrName>style.visibility</p:attrName>
                                        </p:attrNameLst>
                                      </p:cBhvr>
                                      <p:to>
                                        <p:strVal val="visible"/>
                                      </p:to>
                                    </p:set>
                                    <p:anim calcmode="lin" valueType="num">
                                      <p:cBhvr additive="base">
                                        <p:cTn id="19" dur="500" fill="hold"/>
                                        <p:tgtEl>
                                          <p:spTgt spid="711684"/>
                                        </p:tgtEl>
                                        <p:attrNameLst>
                                          <p:attrName>ppt_x</p:attrName>
                                        </p:attrNameLst>
                                      </p:cBhvr>
                                      <p:tavLst>
                                        <p:tav tm="0">
                                          <p:val>
                                            <p:strVal val="1+#ppt_w/2"/>
                                          </p:val>
                                        </p:tav>
                                        <p:tav tm="100000">
                                          <p:val>
                                            <p:strVal val="#ppt_x"/>
                                          </p:val>
                                        </p:tav>
                                      </p:tavLst>
                                    </p:anim>
                                    <p:anim calcmode="lin" valueType="num">
                                      <p:cBhvr additive="base">
                                        <p:cTn id="20" dur="500" fill="hold"/>
                                        <p:tgtEl>
                                          <p:spTgt spid="71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4" grpId="0" autoUpdateAnimBg="0"/>
      <p:bldP spid="711685" grpId="0" autoUpdateAnimBg="0"/>
      <p:bldP spid="71168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09-M16-Eagle_Nebula.jpg                                        00000010 MJR Mac12                      B191BFFC:"/>
          <p:cNvPicPr>
            <a:picLocks noChangeAspect="1" noChangeArrowheads="1"/>
          </p:cNvPicPr>
          <p:nvPr/>
        </p:nvPicPr>
        <p:blipFill>
          <a:blip r:embed="rId2"/>
          <a:srcRect/>
          <a:stretch>
            <a:fillRect/>
          </a:stretch>
        </p:blipFill>
        <p:spPr bwMode="auto">
          <a:xfrm>
            <a:off x="1447800" y="0"/>
            <a:ext cx="6934200" cy="678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06-eskimo_nebula.jpg                                           00000010 MJR Mac12                      B191BFFC:"/>
          <p:cNvPicPr>
            <a:picLocks noChangeAspect="1" noChangeArrowheads="1"/>
          </p:cNvPicPr>
          <p:nvPr/>
        </p:nvPicPr>
        <p:blipFill>
          <a:blip r:embed="rId2"/>
          <a:srcRect/>
          <a:stretch>
            <a:fillRect/>
          </a:stretch>
        </p:blipFill>
        <p:spPr bwMode="auto">
          <a:xfrm>
            <a:off x="990600" y="0"/>
            <a:ext cx="6781800" cy="6770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tw1227a.jpg"/>
          <p:cNvPicPr>
            <a:picLocks noChangeAspect="1"/>
          </p:cNvPicPr>
          <p:nvPr/>
        </p:nvPicPr>
        <p:blipFill>
          <a:blip r:embed="rId2"/>
          <a:stretch>
            <a:fillRect/>
          </a:stretch>
        </p:blipFill>
        <p:spPr>
          <a:xfrm>
            <a:off x="762000" y="-304800"/>
            <a:ext cx="8077200" cy="75438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10;Picture 1.png                                                  0005CE73Macintosh HD                   BE963657:"/>
          <p:cNvPicPr>
            <a:picLocks noChangeAspect="1" noChangeArrowheads="1"/>
          </p:cNvPicPr>
          <p:nvPr/>
        </p:nvPicPr>
        <p:blipFill>
          <a:blip r:embed="rId2"/>
          <a:srcRect/>
          <a:stretch>
            <a:fillRect/>
          </a:stretch>
        </p:blipFill>
        <p:spPr bwMode="auto">
          <a:xfrm>
            <a:off x="0" y="6349"/>
            <a:ext cx="9144000" cy="6851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0"/>
            <a:ext cx="53340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36-Newton.jpg                                                  00000010 MJR Mac12                      B191BFFC:"/>
          <p:cNvPicPr>
            <a:picLocks noChangeAspect="1" noChangeArrowheads="1"/>
          </p:cNvPicPr>
          <p:nvPr/>
        </p:nvPicPr>
        <p:blipFill>
          <a:blip r:embed="rId2"/>
          <a:srcRect/>
          <a:stretch>
            <a:fillRect/>
          </a:stretch>
        </p:blipFill>
        <p:spPr bwMode="auto">
          <a:xfrm>
            <a:off x="2438400" y="260648"/>
            <a:ext cx="5018856" cy="659735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12-Fred_Hoyle.jpg                                              00000010 MJR Mac12                      B191BFFC:"/>
          <p:cNvPicPr>
            <a:picLocks noChangeAspect="1" noChangeArrowheads="1"/>
          </p:cNvPicPr>
          <p:nvPr/>
        </p:nvPicPr>
        <p:blipFill>
          <a:blip r:embed="rId2"/>
          <a:srcRect/>
          <a:stretch>
            <a:fillRect/>
          </a:stretch>
        </p:blipFill>
        <p:spPr bwMode="auto">
          <a:xfrm>
            <a:off x="2209800" y="0"/>
            <a:ext cx="5605215" cy="6858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10;Picture 1.png                                                  0005CE73Macintosh HD                   BE963657:"/>
          <p:cNvPicPr>
            <a:picLocks noChangeAspect="1" noChangeArrowheads="1"/>
          </p:cNvPicPr>
          <p:nvPr/>
        </p:nvPicPr>
        <p:blipFill>
          <a:blip r:embed="rId2"/>
          <a:srcRect/>
          <a:stretch>
            <a:fillRect/>
          </a:stretch>
        </p:blipFill>
        <p:spPr bwMode="auto">
          <a:xfrm>
            <a:off x="0" y="6349"/>
            <a:ext cx="9144000" cy="6851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rrowheads="1"/>
          </p:cNvPicPr>
          <p:nvPr/>
        </p:nvPicPr>
        <p:blipFill>
          <a:blip r:embed="rId2"/>
          <a:srcRect/>
          <a:stretch>
            <a:fillRect/>
          </a:stretch>
        </p:blipFill>
        <p:spPr bwMode="auto">
          <a:xfrm>
            <a:off x="0" y="9"/>
            <a:ext cx="9525000" cy="6827839"/>
          </a:xfrm>
          <a:prstGeom prst="rect">
            <a:avLst/>
          </a:prstGeom>
          <a:noFill/>
          <a:ln w="9525" cap="flat">
            <a:noFill/>
            <a:miter lim="800000"/>
            <a:headEnd/>
            <a:tailEnd/>
          </a:ln>
        </p:spPr>
      </p:pic>
    </p:spTree>
  </p:cSld>
  <p:clrMapOvr>
    <a:masterClrMapping/>
  </p:clrMapOvr>
  <p:transition spd="slow">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13 at 16.02.25.png"/>
          <p:cNvPicPr>
            <a:picLocks noChangeAspect="1"/>
          </p:cNvPicPr>
          <p:nvPr/>
        </p:nvPicPr>
        <p:blipFill>
          <a:blip r:embed="rId2"/>
          <a:stretch>
            <a:fillRect/>
          </a:stretch>
        </p:blipFill>
        <p:spPr>
          <a:xfrm>
            <a:off x="0" y="0"/>
            <a:ext cx="9144000" cy="6916739"/>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10;Picture 2.png                                                  0005CE73Macintosh HD                   BE963657:"/>
          <p:cNvPicPr>
            <a:picLocks noChangeAspect="1" noChangeArrowheads="1"/>
          </p:cNvPicPr>
          <p:nvPr/>
        </p:nvPicPr>
        <p:blipFill>
          <a:blip r:embed="rId2"/>
          <a:srcRect/>
          <a:stretch>
            <a:fillRect/>
          </a:stretch>
        </p:blipFill>
        <p:spPr bwMode="auto">
          <a:xfrm>
            <a:off x="533400" y="-1588"/>
            <a:ext cx="8077200" cy="686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srcRect/>
          <a:stretch>
            <a:fillRect/>
          </a:stretch>
        </p:blipFill>
        <p:spPr bwMode="auto">
          <a:xfrm>
            <a:off x="228600" y="0"/>
            <a:ext cx="8763000" cy="6516688"/>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21-Andromeda.jpg                                               00000010 MJR Mac12                      B191BFFC:"/>
          <p:cNvPicPr>
            <a:picLocks noChangeAspect="1" noChangeArrowheads="1"/>
          </p:cNvPicPr>
          <p:nvPr/>
        </p:nvPicPr>
        <p:blipFill>
          <a:blip r:embed="rId3"/>
          <a:srcRect/>
          <a:stretch>
            <a:fillRect/>
          </a:stretch>
        </p:blipFill>
        <p:spPr bwMode="auto">
          <a:xfrm>
            <a:off x="609600" y="30164"/>
            <a:ext cx="8153400" cy="6994525"/>
          </a:xfrm>
          <a:prstGeom prst="rect">
            <a:avLst/>
          </a:prstGeom>
          <a:noFill/>
          <a:ln w="9525">
            <a:noFill/>
            <a:miter lim="800000"/>
            <a:headEnd/>
            <a:tailEnd/>
          </a:ln>
        </p:spPr>
      </p:pic>
      <p:sp>
        <p:nvSpPr>
          <p:cNvPr id="84995" name="Rectangle 3"/>
          <p:cNvSpPr>
            <a:spLocks noGrp="1" noChangeArrowheads="1"/>
          </p:cNvSpPr>
          <p:nvPr>
            <p:ph type="title" idx="4294967295"/>
          </p:nvPr>
        </p:nvSpPr>
        <p:spPr/>
        <p:txBody>
          <a:bodyPr/>
          <a:lstStyle/>
          <a:p>
            <a:pPr eaLnBrk="1" hangingPunct="1"/>
            <a:r>
              <a:rPr lang="en-US"/>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st_small"/>
          <p:cNvPicPr>
            <a:picLocks noChangeAspect="1" noChangeArrowheads="1"/>
          </p:cNvPicPr>
          <p:nvPr/>
        </p:nvPicPr>
        <p:blipFill>
          <a:blip r:embed="rId3">
            <a:lum bright="6000" contrast="18000"/>
          </a:blip>
          <a:srcRect/>
          <a:stretch>
            <a:fillRect/>
          </a:stretch>
        </p:blipFill>
        <p:spPr bwMode="auto">
          <a:xfrm>
            <a:off x="-304800" y="1"/>
            <a:ext cx="9906000" cy="68738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srcRect/>
          <a:stretch>
            <a:fillRect/>
          </a:stretch>
        </p:blipFill>
        <p:spPr bwMode="auto">
          <a:xfrm>
            <a:off x="2117725" y="987425"/>
            <a:ext cx="4959350" cy="4960939"/>
          </a:xfrm>
          <a:prstGeom prst="rect">
            <a:avLst/>
          </a:prstGeom>
          <a:noFill/>
          <a:ln w="9525">
            <a:noFill/>
            <a:round/>
            <a:headEnd/>
            <a:tailEnd/>
          </a:ln>
        </p:spPr>
      </p:pic>
      <p:sp>
        <p:nvSpPr>
          <p:cNvPr id="93187" name="Line 3"/>
          <p:cNvSpPr>
            <a:spLocks noChangeShapeType="1"/>
          </p:cNvSpPr>
          <p:nvPr/>
        </p:nvSpPr>
        <p:spPr bwMode="auto">
          <a:xfrm>
            <a:off x="2667014" y="619126"/>
            <a:ext cx="4138613" cy="1588"/>
          </a:xfrm>
          <a:prstGeom prst="line">
            <a:avLst/>
          </a:prstGeom>
          <a:noFill/>
          <a:ln w="18360">
            <a:solidFill>
              <a:srgbClr val="0000FF"/>
            </a:solidFill>
            <a:round/>
            <a:headEnd type="triangle" w="med" len="med"/>
            <a:tailEnd type="triangle" w="med" len="med"/>
          </a:ln>
        </p:spPr>
        <p:txBody>
          <a:bodyPr>
            <a:prstTxWarp prst="textNoShape">
              <a:avLst/>
            </a:prstTxWarp>
          </a:bodyPr>
          <a:lstStyle/>
          <a:p>
            <a:endParaRPr lang="en-US"/>
          </a:p>
        </p:txBody>
      </p:sp>
      <p:sp>
        <p:nvSpPr>
          <p:cNvPr id="93188" name="Text Box 4"/>
          <p:cNvSpPr txBox="1">
            <a:spLocks noChangeArrowheads="1"/>
          </p:cNvSpPr>
          <p:nvPr/>
        </p:nvSpPr>
        <p:spPr bwMode="auto">
          <a:xfrm>
            <a:off x="4246563" y="198439"/>
            <a:ext cx="2773362" cy="419100"/>
          </a:xfrm>
          <a:prstGeom prst="rect">
            <a:avLst/>
          </a:prstGeom>
          <a:noFill/>
          <a:ln w="9525">
            <a:noFill/>
            <a:round/>
            <a:headEnd/>
            <a:tailEnd/>
          </a:ln>
        </p:spPr>
        <p:txBody>
          <a:bodyPr lIns="0" tIns="0" rIns="0" bIns="0">
            <a:prstTxWarp prst="textNoShape">
              <a:avLst/>
            </a:prstTxWarp>
          </a:bodyPr>
          <a:lstStyle/>
          <a:p>
            <a:pPr defTabSz="414338" eaLnBrk="1">
              <a:lnSpc>
                <a:spcPct val="93000"/>
              </a:lnSpc>
              <a:buClr>
                <a:srgbClr val="000000"/>
              </a:buClr>
              <a:buSzPct val="45000"/>
              <a:buFont typeface="Wingdings" pitchFamily="-109" charset="2"/>
              <a:buNone/>
              <a:tabLst>
                <a:tab pos="657225" algn="l"/>
                <a:tab pos="1312863" algn="l"/>
                <a:tab pos="1970088" algn="l"/>
                <a:tab pos="2627313" algn="l"/>
              </a:tabLst>
            </a:pPr>
            <a:r>
              <a:rPr lang="en-GB" sz="2500" b="1">
                <a:solidFill>
                  <a:srgbClr val="0000FF"/>
                </a:solidFill>
                <a:latin typeface="Times New Roman" pitchFamily="-109" charset="0"/>
              </a:rPr>
              <a:t>600 Mly</a:t>
            </a:r>
          </a:p>
        </p:txBody>
      </p:sp>
      <p:sp>
        <p:nvSpPr>
          <p:cNvPr id="93189" name="Line 5"/>
          <p:cNvSpPr>
            <a:spLocks noChangeShapeType="1"/>
          </p:cNvSpPr>
          <p:nvPr/>
        </p:nvSpPr>
        <p:spPr bwMode="auto">
          <a:xfrm flipV="1">
            <a:off x="4873634" y="1065213"/>
            <a:ext cx="1249363" cy="676275"/>
          </a:xfrm>
          <a:prstGeom prst="line">
            <a:avLst/>
          </a:prstGeom>
          <a:noFill/>
          <a:ln w="18360">
            <a:solidFill>
              <a:srgbClr val="FF0000"/>
            </a:solidFill>
            <a:round/>
            <a:headEnd type="triangle" w="med" len="med"/>
            <a:tailEnd/>
          </a:ln>
        </p:spPr>
        <p:txBody>
          <a:bodyPr>
            <a:prstTxWarp prst="textNoShape">
              <a:avLst/>
            </a:prstTxWarp>
          </a:bodyPr>
          <a:lstStyle/>
          <a:p>
            <a:endParaRPr lang="en-US"/>
          </a:p>
        </p:txBody>
      </p:sp>
      <p:sp>
        <p:nvSpPr>
          <p:cNvPr id="93190" name="Line 6"/>
          <p:cNvSpPr>
            <a:spLocks noChangeShapeType="1"/>
          </p:cNvSpPr>
          <p:nvPr/>
        </p:nvSpPr>
        <p:spPr bwMode="auto">
          <a:xfrm flipV="1">
            <a:off x="5876939" y="2995613"/>
            <a:ext cx="1450975" cy="461963"/>
          </a:xfrm>
          <a:prstGeom prst="line">
            <a:avLst/>
          </a:prstGeom>
          <a:noFill/>
          <a:ln w="18360">
            <a:solidFill>
              <a:srgbClr val="FF0000"/>
            </a:solidFill>
            <a:round/>
            <a:headEnd type="triangle" w="med" len="med"/>
            <a:tailEnd/>
          </a:ln>
        </p:spPr>
        <p:txBody>
          <a:bodyPr>
            <a:prstTxWarp prst="textNoShape">
              <a:avLst/>
            </a:prstTxWarp>
          </a:bodyPr>
          <a:lstStyle/>
          <a:p>
            <a:endParaRPr lang="en-US"/>
          </a:p>
        </p:txBody>
      </p:sp>
      <p:sp>
        <p:nvSpPr>
          <p:cNvPr id="93191" name="Text Box 7"/>
          <p:cNvSpPr txBox="1">
            <a:spLocks noChangeArrowheads="1"/>
          </p:cNvSpPr>
          <p:nvPr/>
        </p:nvSpPr>
        <p:spPr bwMode="auto">
          <a:xfrm>
            <a:off x="7381875" y="2836864"/>
            <a:ext cx="979488" cy="720725"/>
          </a:xfrm>
          <a:prstGeom prst="rect">
            <a:avLst/>
          </a:prstGeom>
          <a:noFill/>
          <a:ln w="9525">
            <a:noFill/>
            <a:round/>
            <a:headEnd/>
            <a:tailEnd/>
          </a:ln>
        </p:spPr>
        <p:txBody>
          <a:bodyPr lIns="0" tIns="0" rIns="0" bIns="0">
            <a:prstTxWarp prst="textNoShape">
              <a:avLst/>
            </a:prstTxWarp>
          </a:bodyPr>
          <a:lstStyle/>
          <a:p>
            <a:pPr defTabSz="414338" eaLnBrk="1">
              <a:lnSpc>
                <a:spcPct val="93000"/>
              </a:lnSpc>
              <a:buClr>
                <a:srgbClr val="000000"/>
              </a:buClr>
              <a:buSzPct val="45000"/>
              <a:buFont typeface="Wingdings" pitchFamily="-109" charset="2"/>
              <a:buNone/>
              <a:tabLst>
                <a:tab pos="657225" algn="l"/>
              </a:tabLst>
            </a:pPr>
            <a:r>
              <a:rPr lang="en-GB" sz="2200" b="1">
                <a:solidFill>
                  <a:srgbClr val="FF0000"/>
                </a:solidFill>
                <a:latin typeface="Times New Roman" pitchFamily="-109" charset="0"/>
              </a:rPr>
              <a:t>Pisces-Perseus</a:t>
            </a:r>
          </a:p>
        </p:txBody>
      </p:sp>
      <p:sp>
        <p:nvSpPr>
          <p:cNvPr id="93192" name="Line 8"/>
          <p:cNvSpPr>
            <a:spLocks noChangeShapeType="1"/>
          </p:cNvSpPr>
          <p:nvPr/>
        </p:nvSpPr>
        <p:spPr bwMode="auto">
          <a:xfrm flipH="1" flipV="1">
            <a:off x="1971686" y="2697165"/>
            <a:ext cx="1698625" cy="334963"/>
          </a:xfrm>
          <a:prstGeom prst="line">
            <a:avLst/>
          </a:prstGeom>
          <a:noFill/>
          <a:ln w="18360">
            <a:solidFill>
              <a:srgbClr val="FF0000"/>
            </a:solidFill>
            <a:round/>
            <a:headEnd type="triangle" w="med" len="med"/>
            <a:tailEnd/>
          </a:ln>
        </p:spPr>
        <p:txBody>
          <a:bodyPr>
            <a:prstTxWarp prst="textNoShape">
              <a:avLst/>
            </a:prstTxWarp>
          </a:bodyPr>
          <a:lstStyle/>
          <a:p>
            <a:endParaRPr lang="en-US"/>
          </a:p>
        </p:txBody>
      </p:sp>
      <p:sp>
        <p:nvSpPr>
          <p:cNvPr id="93193" name="Text Box 9"/>
          <p:cNvSpPr txBox="1">
            <a:spLocks noChangeArrowheads="1"/>
          </p:cNvSpPr>
          <p:nvPr/>
        </p:nvSpPr>
        <p:spPr bwMode="auto">
          <a:xfrm>
            <a:off x="6229362" y="830264"/>
            <a:ext cx="981075" cy="360363"/>
          </a:xfrm>
          <a:prstGeom prst="rect">
            <a:avLst/>
          </a:prstGeom>
          <a:noFill/>
          <a:ln w="9525">
            <a:noFill/>
            <a:round/>
            <a:headEnd/>
            <a:tailEnd/>
          </a:ln>
        </p:spPr>
        <p:txBody>
          <a:bodyPr lIns="0" tIns="0" rIns="0" bIns="0">
            <a:prstTxWarp prst="textNoShape">
              <a:avLst/>
            </a:prstTxWarp>
          </a:bodyPr>
          <a:lstStyle/>
          <a:p>
            <a:pPr defTabSz="414338" eaLnBrk="1">
              <a:lnSpc>
                <a:spcPct val="93000"/>
              </a:lnSpc>
              <a:buClr>
                <a:srgbClr val="000000"/>
              </a:buClr>
              <a:buSzPct val="45000"/>
              <a:buFont typeface="Wingdings" pitchFamily="-109" charset="2"/>
              <a:buNone/>
              <a:tabLst>
                <a:tab pos="657225" algn="l"/>
              </a:tabLst>
            </a:pPr>
            <a:r>
              <a:rPr lang="en-GB" sz="2200" b="1">
                <a:solidFill>
                  <a:srgbClr val="FF0000"/>
                </a:solidFill>
                <a:latin typeface="Times New Roman" pitchFamily="-109" charset="0"/>
              </a:rPr>
              <a:t>Coma</a:t>
            </a:r>
          </a:p>
        </p:txBody>
      </p:sp>
      <p:sp>
        <p:nvSpPr>
          <p:cNvPr id="93194" name="Text Box 10"/>
          <p:cNvSpPr txBox="1">
            <a:spLocks noChangeArrowheads="1"/>
          </p:cNvSpPr>
          <p:nvPr/>
        </p:nvSpPr>
        <p:spPr bwMode="auto">
          <a:xfrm>
            <a:off x="538177" y="2474922"/>
            <a:ext cx="1450975" cy="358775"/>
          </a:xfrm>
          <a:prstGeom prst="rect">
            <a:avLst/>
          </a:prstGeom>
          <a:noFill/>
          <a:ln w="9525">
            <a:noFill/>
            <a:round/>
            <a:headEnd/>
            <a:tailEnd/>
          </a:ln>
        </p:spPr>
        <p:txBody>
          <a:bodyPr lIns="0" tIns="0" rIns="0" bIns="0">
            <a:prstTxWarp prst="textNoShape">
              <a:avLst/>
            </a:prstTxWarp>
          </a:bodyPr>
          <a:lstStyle/>
          <a:p>
            <a:pPr defTabSz="414338" eaLnBrk="1">
              <a:lnSpc>
                <a:spcPct val="93000"/>
              </a:lnSpc>
              <a:buClr>
                <a:srgbClr val="000000"/>
              </a:buClr>
              <a:buSzPct val="45000"/>
              <a:buFont typeface="Wingdings" pitchFamily="-109" charset="2"/>
              <a:buNone/>
              <a:tabLst>
                <a:tab pos="657225" algn="l"/>
                <a:tab pos="1312863" algn="l"/>
              </a:tabLst>
            </a:pPr>
            <a:r>
              <a:rPr lang="en-GB" sz="2200" b="1">
                <a:solidFill>
                  <a:srgbClr val="FF0000"/>
                </a:solidFill>
                <a:latin typeface="Times New Roman" pitchFamily="-109" charset="0"/>
              </a:rPr>
              <a:t>Centaurus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Users/mjr36/Desktop/Martin Rees movies/GalaxyCollision.mov">
            <a:hlinkClick r:id="" action="ppaction://media"/>
          </p:cNvPr>
          <p:cNvPicPr/>
          <p:nvPr>
            <a:videoFile r:link="rId1"/>
            <p:extLst/>
          </p:nvPr>
        </p:nvPicPr>
        <p:blipFill>
          <a:blip r:embed="rId4"/>
          <a:srcRect/>
          <a:stretch>
            <a:fillRect/>
          </a:stretch>
        </p:blipFill>
        <p:spPr bwMode="auto">
          <a:xfrm>
            <a:off x="506427" y="379413"/>
            <a:ext cx="8129587" cy="6097587"/>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9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9938"/>
                </p:tgtEl>
              </p:cMediaNode>
            </p:video>
            <p:seq concurrent="1" nextAc="seek">
              <p:cTn id="8" restart="whenNotActive" fill="hold" evtFilter="cancelBubble" nodeType="interactiveSeq">
                <p:stCondLst>
                  <p:cond evt="onClick" delay="0">
                    <p:tgtEl>
                      <p:spTgt spid="399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9938"/>
                                        </p:tgtEl>
                                      </p:cBhvr>
                                    </p:cmd>
                                  </p:childTnLst>
                                </p:cTn>
                              </p:par>
                            </p:childTnLst>
                          </p:cTn>
                        </p:par>
                      </p:childTnLst>
                    </p:cTn>
                  </p:par>
                </p:childTnLst>
              </p:cTn>
              <p:nextCondLst>
                <p:cond evt="onClick" delay="0">
                  <p:tgtEl>
                    <p:spTgt spid="3993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wtmtn.jpg                                                    0009604CMac3(Sword'sG3)                B21DD536:"/>
          <p:cNvPicPr>
            <a:picLocks noChangeAspect="1" noChangeArrowheads="1"/>
          </p:cNvPicPr>
          <p:nvPr/>
        </p:nvPicPr>
        <p:blipFill>
          <a:blip r:embed="rId2"/>
          <a:srcRect/>
          <a:stretch>
            <a:fillRect/>
          </a:stretch>
        </p:blipFill>
        <p:spPr bwMode="auto">
          <a:xfrm>
            <a:off x="1143000" y="363540"/>
            <a:ext cx="6781800" cy="6130925"/>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NGC4676_coll"/>
          <p:cNvPicPr>
            <a:picLocks noChangeAspect="1" noChangeArrowheads="1"/>
          </p:cNvPicPr>
          <p:nvPr/>
        </p:nvPicPr>
        <p:blipFill>
          <a:blip r:embed="rId3">
            <a:lum contrast="6000"/>
          </a:blip>
          <a:srcRect/>
          <a:stretch>
            <a:fillRect/>
          </a:stretch>
        </p:blipFill>
        <p:spPr bwMode="auto">
          <a:xfrm>
            <a:off x="-508000" y="-1454150"/>
            <a:ext cx="10160000" cy="97663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J:\UltraDF.jpg"/>
          <p:cNvPicPr>
            <a:picLocks noChangeAspect="1" noChangeArrowheads="1"/>
          </p:cNvPicPr>
          <p:nvPr/>
        </p:nvPicPr>
        <p:blipFill>
          <a:blip r:embed="rId3"/>
          <a:srcRect t="2461" b="2461"/>
          <a:stretch>
            <a:fillRect/>
          </a:stretch>
        </p:blipFill>
        <p:spPr bwMode="auto">
          <a:xfrm>
            <a:off x="1600200" y="166688"/>
            <a:ext cx="6858000" cy="6523037"/>
          </a:xfrm>
          <a:prstGeom prst="rect">
            <a:avLst/>
          </a:prstGeom>
          <a:noFill/>
          <a:ln w="9525">
            <a:noFill/>
            <a:miter lim="800000"/>
            <a:headEnd/>
            <a:tailEnd/>
          </a:ln>
        </p:spPr>
      </p:pic>
      <p:sp>
        <p:nvSpPr>
          <p:cNvPr id="82947" name="Rectangle 3"/>
          <p:cNvSpPr>
            <a:spLocks noGrp="1" noChangeArrowheads="1"/>
          </p:cNvSpPr>
          <p:nvPr>
            <p:ph type="title" idx="4294967295"/>
          </p:nvPr>
        </p:nvSpPr>
        <p:spPr/>
        <p:txBody>
          <a:bodyPr/>
          <a:lstStyle/>
          <a:p>
            <a:pPr eaLnBrk="1" hangingPunct="1"/>
            <a:r>
              <a:rPr lang="en-US">
                <a:ea typeface="ＭＳ Ｐゴシック" pitchFamily="32" charset="-128"/>
                <a:cs typeface="ＭＳ Ｐゴシック" pitchFamily="32" charset="-128"/>
              </a:rPr>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quarter" idx="10"/>
          </p:nvPr>
        </p:nvSpPr>
        <p:spPr/>
        <p:txBody>
          <a:bodyPr/>
          <a:lstStyle/>
          <a:p>
            <a:pPr>
              <a:defRPr/>
            </a:pPr>
            <a:r>
              <a:rPr lang="en-GB"/>
              <a:t>Ringberg, 30 June  2011</a:t>
            </a:r>
          </a:p>
        </p:txBody>
      </p:sp>
      <p:pic>
        <p:nvPicPr>
          <p:cNvPr id="14339" name="Picture 4" descr="ulasj1120izyf.tif"/>
          <p:cNvPicPr>
            <a:picLocks noChangeAspect="1"/>
          </p:cNvPicPr>
          <p:nvPr/>
        </p:nvPicPr>
        <p:blipFill>
          <a:blip r:embed="rId2"/>
          <a:srcRect t="11784" b="13257"/>
          <a:stretch>
            <a:fillRect/>
          </a:stretch>
        </p:blipFill>
        <p:spPr bwMode="auto">
          <a:xfrm>
            <a:off x="0" y="-57148"/>
            <a:ext cx="9220200" cy="6911975"/>
          </a:xfrm>
          <a:prstGeom prst="rect">
            <a:avLst/>
          </a:prstGeom>
          <a:noFill/>
          <a:ln w="9525">
            <a:noFill/>
            <a:miter lim="800000"/>
            <a:headEnd/>
            <a:tailEnd/>
          </a:ln>
        </p:spPr>
      </p:pic>
      <p:pic>
        <p:nvPicPr>
          <p:cNvPr id="33798" name="Picture 8" descr="m11_title.tiff"/>
          <p:cNvPicPr>
            <a:picLocks noChangeAspect="1"/>
          </p:cNvPicPr>
          <p:nvPr/>
        </p:nvPicPr>
        <p:blipFill>
          <a:blip r:embed="rId3">
            <a:lum bright="-20000" contrast="6000"/>
          </a:blip>
          <a:srcRect/>
          <a:stretch>
            <a:fillRect/>
          </a:stretch>
        </p:blipFill>
        <p:spPr bwMode="auto">
          <a:xfrm>
            <a:off x="1562100" y="161934"/>
            <a:ext cx="6726238" cy="24590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GB"/>
              <a:t>Ringberg, 30 June  2011</a:t>
            </a:r>
          </a:p>
        </p:txBody>
      </p:sp>
      <p:pic>
        <p:nvPicPr>
          <p:cNvPr id="15363" name="Picture 2" descr="m11_f1.jpg"/>
          <p:cNvPicPr>
            <a:picLocks noChangeAspect="1"/>
          </p:cNvPicPr>
          <p:nvPr/>
        </p:nvPicPr>
        <p:blipFill>
          <a:blip r:embed="rId2">
            <a:lum bright="-26000" contrast="24000"/>
          </a:blip>
          <a:srcRect/>
          <a:stretch>
            <a:fillRect/>
          </a:stretch>
        </p:blipFill>
        <p:spPr bwMode="auto">
          <a:xfrm>
            <a:off x="609600" y="1219209"/>
            <a:ext cx="8001000" cy="3602039"/>
          </a:xfrm>
          <a:prstGeom prst="rect">
            <a:avLst/>
          </a:prstGeom>
          <a:noFill/>
          <a:ln w="9525">
            <a:noFill/>
            <a:miter lim="800000"/>
            <a:headEnd/>
            <a:tailEnd/>
          </a:ln>
        </p:spPr>
      </p:pic>
      <p:sp>
        <p:nvSpPr>
          <p:cNvPr id="15364" name="TextBox 3"/>
          <p:cNvSpPr txBox="1">
            <a:spLocks noChangeArrowheads="1"/>
          </p:cNvSpPr>
          <p:nvPr/>
        </p:nvSpPr>
        <p:spPr bwMode="auto">
          <a:xfrm>
            <a:off x="6224592" y="4343400"/>
            <a:ext cx="1865915" cy="338554"/>
          </a:xfrm>
          <a:prstGeom prst="rect">
            <a:avLst/>
          </a:prstGeom>
          <a:noFill/>
          <a:ln w="9525">
            <a:noFill/>
            <a:miter lim="800000"/>
            <a:headEnd/>
            <a:tailEnd/>
          </a:ln>
        </p:spPr>
        <p:txBody>
          <a:bodyPr wrap="none">
            <a:prstTxWarp prst="textNoShape">
              <a:avLst/>
            </a:prstTxWarp>
            <a:spAutoFit/>
          </a:bodyPr>
          <a:lstStyle/>
          <a:p>
            <a:r>
              <a:rPr lang="en-US" sz="1600">
                <a:latin typeface="Calibri" pitchFamily="-109" charset="0"/>
              </a:rPr>
              <a:t>Mortlock et al. 2011</a:t>
            </a:r>
          </a:p>
        </p:txBody>
      </p:sp>
      <p:sp>
        <p:nvSpPr>
          <p:cNvPr id="15365" name="Text Box 4" descr="25%"/>
          <p:cNvSpPr txBox="1">
            <a:spLocks noChangeArrowheads="1"/>
          </p:cNvSpPr>
          <p:nvPr/>
        </p:nvSpPr>
        <p:spPr bwMode="auto">
          <a:xfrm>
            <a:off x="1752606" y="533409"/>
            <a:ext cx="6635651" cy="461665"/>
          </a:xfrm>
          <a:prstGeom prst="rect">
            <a:avLst/>
          </a:prstGeom>
          <a:noFill/>
          <a:ln w="9525">
            <a:noFill/>
            <a:miter lim="800000"/>
            <a:headEnd/>
            <a:tailEnd/>
          </a:ln>
        </p:spPr>
        <p:txBody>
          <a:bodyPr wrap="none">
            <a:prstTxWarp prst="textNoShape">
              <a:avLst/>
            </a:prstTxWarp>
            <a:spAutoFit/>
          </a:bodyPr>
          <a:lstStyle/>
          <a:p>
            <a:pPr>
              <a:spcBef>
                <a:spcPct val="50000"/>
              </a:spcBef>
            </a:pPr>
            <a:r>
              <a:rPr lang="en-US">
                <a:solidFill>
                  <a:srgbClr val="0000FF"/>
                </a:solidFill>
                <a:latin typeface="Calibri" pitchFamily="-109" charset="0"/>
              </a:rPr>
              <a:t>FORS2@VLT(&lt; 1μ)  plus GNIRS@Gemini North (&gt;1μ)</a:t>
            </a:r>
          </a:p>
        </p:txBody>
      </p:sp>
      <p:sp>
        <p:nvSpPr>
          <p:cNvPr id="15366" name="TextBox 5"/>
          <p:cNvSpPr txBox="1">
            <a:spLocks noChangeArrowheads="1"/>
          </p:cNvSpPr>
          <p:nvPr/>
        </p:nvSpPr>
        <p:spPr bwMode="auto">
          <a:xfrm>
            <a:off x="1143000" y="5334000"/>
            <a:ext cx="6021100" cy="584776"/>
          </a:xfrm>
          <a:prstGeom prst="rect">
            <a:avLst/>
          </a:prstGeom>
          <a:noFill/>
          <a:ln w="9525">
            <a:noFill/>
            <a:miter lim="800000"/>
            <a:headEnd/>
            <a:tailEnd/>
          </a:ln>
        </p:spPr>
        <p:txBody>
          <a:bodyPr wrap="none">
            <a:prstTxWarp prst="textNoShape">
              <a:avLst/>
            </a:prstTxWarp>
            <a:spAutoFit/>
          </a:bodyPr>
          <a:lstStyle/>
          <a:p>
            <a:r>
              <a:rPr lang="en-US" sz="1600">
                <a:latin typeface="Calibri" pitchFamily="-109" charset="0"/>
              </a:rPr>
              <a:t>The red curve is not a fit but a template from 169 SDSS QSO spectra at </a:t>
            </a:r>
          </a:p>
          <a:p>
            <a:r>
              <a:rPr lang="en-US" sz="1600">
                <a:latin typeface="Calibri" pitchFamily="-109" charset="0"/>
              </a:rPr>
              <a:t>2.3&lt;z&lt;2.6 with large CIV blue shifts.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Users/mjr36/Old Data/Documents/accretion_disk.mov">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0" y="4765"/>
            <a:ext cx="9144000" cy="6859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50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5042"/>
                </p:tgtEl>
              </p:cMediaNode>
            </p:video>
            <p:seq concurrent="1" nextAc="seek">
              <p:cTn id="8" restart="whenNotActive" fill="hold" evtFilter="cancelBubble" nodeType="interactiveSeq">
                <p:stCondLst>
                  <p:cond evt="onClick" delay="0">
                    <p:tgtEl>
                      <p:spTgt spid="2150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5042"/>
                                        </p:tgtEl>
                                      </p:cBhvr>
                                    </p:cmd>
                                  </p:childTnLst>
                                </p:cTn>
                              </p:par>
                            </p:childTnLst>
                          </p:cTn>
                        </p:par>
                      </p:childTnLst>
                    </p:cTn>
                  </p:par>
                </p:childTnLst>
              </p:cTn>
              <p:nextCondLst>
                <p:cond evt="onClick" delay="0">
                  <p:tgtEl>
                    <p:spTgt spid="21504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800" y="1"/>
            <a:ext cx="8839200" cy="65532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30-cobespectrum.jpg                                            00000010 MJR Mac12                      B191BFFC:"/>
          <p:cNvPicPr>
            <a:picLocks noChangeAspect="1" noChangeArrowheads="1"/>
          </p:cNvPicPr>
          <p:nvPr/>
        </p:nvPicPr>
        <p:blipFill>
          <a:blip r:embed="rId3"/>
          <a:srcRect/>
          <a:stretch>
            <a:fillRect/>
          </a:stretch>
        </p:blipFill>
        <p:spPr bwMode="auto">
          <a:xfrm>
            <a:off x="0" y="-3172"/>
            <a:ext cx="9144000" cy="686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sz="3600">
                <a:solidFill>
                  <a:srgbClr val="FF0000"/>
                </a:solidFill>
              </a:rPr>
              <a:t>Cosmic Evolution -Cartoon</a:t>
            </a:r>
            <a:endParaRPr lang="en-US">
              <a:solidFill>
                <a:srgbClr val="FF0000"/>
              </a:solidFill>
            </a:endParaRPr>
          </a:p>
        </p:txBody>
      </p:sp>
      <p:pic>
        <p:nvPicPr>
          <p:cNvPr id="24579" name="Picture 3"/>
          <p:cNvPicPr>
            <a:picLocks noChangeAspect="1" noChangeArrowheads="1"/>
          </p:cNvPicPr>
          <p:nvPr/>
        </p:nvPicPr>
        <p:blipFill>
          <a:blip r:embed="rId3"/>
          <a:srcRect/>
          <a:stretch>
            <a:fillRect/>
          </a:stretch>
        </p:blipFill>
        <p:spPr bwMode="auto">
          <a:xfrm>
            <a:off x="304800" y="1752600"/>
            <a:ext cx="8643938" cy="3500439"/>
          </a:xfrm>
          <a:prstGeom prst="rect">
            <a:avLst/>
          </a:prstGeom>
          <a:noFill/>
          <a:ln w="12700">
            <a:noFill/>
            <a:miter lim="800000"/>
            <a:headEnd/>
            <a:tailEnd/>
          </a:ln>
          <a:effectLst/>
        </p:spPr>
      </p:pic>
      <p:sp>
        <p:nvSpPr>
          <p:cNvPr id="24580" name="Line 4"/>
          <p:cNvSpPr>
            <a:spLocks noChangeShapeType="1"/>
          </p:cNvSpPr>
          <p:nvPr/>
        </p:nvSpPr>
        <p:spPr bwMode="auto">
          <a:xfrm>
            <a:off x="1828800" y="5638800"/>
            <a:ext cx="4191000" cy="0"/>
          </a:xfrm>
          <a:prstGeom prst="line">
            <a:avLst/>
          </a:prstGeom>
          <a:noFill/>
          <a:ln w="15875">
            <a:solidFill>
              <a:srgbClr val="FFFED6"/>
            </a:solidFill>
            <a:round/>
            <a:headEnd type="triangle" w="med" len="med"/>
            <a:tailEnd type="triangle" w="med" len="med"/>
          </a:ln>
          <a:effectLst/>
        </p:spPr>
        <p:txBody>
          <a:bodyPr wrap="none" anchor="ctr">
            <a:prstTxWarp prst="textNoShape">
              <a:avLst/>
            </a:prstTxWarp>
          </a:bodyPr>
          <a:lstStyle/>
          <a:p>
            <a:endParaRPr lang="en-US"/>
          </a:p>
        </p:txBody>
      </p:sp>
      <p:sp>
        <p:nvSpPr>
          <p:cNvPr id="24581" name="Text Box 5"/>
          <p:cNvSpPr txBox="1">
            <a:spLocks noChangeArrowheads="1"/>
          </p:cNvSpPr>
          <p:nvPr/>
        </p:nvSpPr>
        <p:spPr bwMode="auto">
          <a:xfrm>
            <a:off x="1905001" y="5715009"/>
            <a:ext cx="2228344" cy="461665"/>
          </a:xfrm>
          <a:prstGeom prst="rect">
            <a:avLst/>
          </a:prstGeom>
          <a:noFill/>
          <a:ln w="9525">
            <a:noFill/>
            <a:miter lim="800000"/>
            <a:headEnd/>
            <a:tailEnd/>
          </a:ln>
          <a:effectLst/>
        </p:spPr>
        <p:txBody>
          <a:bodyPr wrap="none">
            <a:prstTxWarp prst="textNoShape">
              <a:avLst/>
            </a:prstTxWarp>
            <a:spAutoFit/>
          </a:bodyPr>
          <a:lstStyle/>
          <a:p>
            <a:r>
              <a:rPr lang="en-US">
                <a:solidFill>
                  <a:schemeClr val="accent2"/>
                </a:solidFill>
                <a:latin typeface="Times New Roman" pitchFamily="28" charset="0"/>
              </a:rPr>
              <a:t>Well-understood</a:t>
            </a:r>
          </a:p>
        </p:txBody>
      </p:sp>
      <p:sp>
        <p:nvSpPr>
          <p:cNvPr id="24582" name="Line 6"/>
          <p:cNvSpPr>
            <a:spLocks noChangeShapeType="1"/>
          </p:cNvSpPr>
          <p:nvPr/>
        </p:nvSpPr>
        <p:spPr bwMode="auto">
          <a:xfrm>
            <a:off x="5868988" y="5638800"/>
            <a:ext cx="3275012" cy="0"/>
          </a:xfrm>
          <a:prstGeom prst="line">
            <a:avLst/>
          </a:prstGeom>
          <a:noFill/>
          <a:ln w="25400">
            <a:solidFill>
              <a:srgbClr val="FFFED6"/>
            </a:solidFill>
            <a:round/>
            <a:headEnd type="triangle" w="sm" len="sm"/>
            <a:tailEnd type="triangle" w="sm" len="med"/>
          </a:ln>
          <a:effectLst/>
        </p:spPr>
        <p:txBody>
          <a:bodyPr wrap="none" anchor="ctr">
            <a:prstTxWarp prst="textNoShape">
              <a:avLst/>
            </a:prstTxWarp>
          </a:bodyPr>
          <a:lstStyle/>
          <a:p>
            <a:endParaRPr lang="en-US"/>
          </a:p>
        </p:txBody>
      </p:sp>
      <p:sp>
        <p:nvSpPr>
          <p:cNvPr id="24583" name="Text Box 7"/>
          <p:cNvSpPr txBox="1">
            <a:spLocks noChangeArrowheads="1"/>
          </p:cNvSpPr>
          <p:nvPr/>
        </p:nvSpPr>
        <p:spPr bwMode="auto">
          <a:xfrm>
            <a:off x="5562601" y="5715009"/>
            <a:ext cx="2843146" cy="461665"/>
          </a:xfrm>
          <a:prstGeom prst="rect">
            <a:avLst/>
          </a:prstGeom>
          <a:noFill/>
          <a:ln w="9525">
            <a:noFill/>
            <a:miter lim="800000"/>
            <a:headEnd/>
            <a:tailEnd/>
          </a:ln>
          <a:effectLst/>
        </p:spPr>
        <p:txBody>
          <a:bodyPr wrap="none">
            <a:prstTxWarp prst="textNoShape">
              <a:avLst/>
            </a:prstTxWarp>
            <a:spAutoFit/>
          </a:bodyPr>
          <a:lstStyle/>
          <a:p>
            <a:r>
              <a:rPr lang="en-US">
                <a:solidFill>
                  <a:srgbClr val="FFFED6"/>
                </a:solidFill>
                <a:latin typeface="Times New Roman" pitchFamily="28" charset="0"/>
              </a:rPr>
              <a:t>nonlinear simulations</a:t>
            </a:r>
          </a:p>
        </p:txBody>
      </p:sp>
      <p:sp>
        <p:nvSpPr>
          <p:cNvPr id="24584" name="Text Box 8"/>
          <p:cNvSpPr txBox="1">
            <a:spLocks noChangeArrowheads="1"/>
          </p:cNvSpPr>
          <p:nvPr/>
        </p:nvSpPr>
        <p:spPr bwMode="auto">
          <a:xfrm rot="-5400000">
            <a:off x="3450315" y="2747278"/>
            <a:ext cx="1481395" cy="307777"/>
          </a:xfrm>
          <a:prstGeom prst="rect">
            <a:avLst/>
          </a:prstGeom>
          <a:solidFill>
            <a:srgbClr val="800080"/>
          </a:solidFill>
          <a:ln w="9525">
            <a:noFill/>
            <a:miter lim="800000"/>
            <a:headEnd/>
            <a:tailEnd/>
          </a:ln>
          <a:effectLst/>
        </p:spPr>
        <p:txBody>
          <a:bodyPr wrap="none">
            <a:prstTxWarp prst="textNoShape">
              <a:avLst/>
            </a:prstTxWarp>
            <a:spAutoFit/>
          </a:bodyPr>
          <a:lstStyle/>
          <a:p>
            <a:r>
              <a:rPr lang="en-US" sz="1400" b="1">
                <a:solidFill>
                  <a:schemeClr val="bg1"/>
                </a:solidFill>
                <a:latin typeface="Helvetica" pitchFamily="28" charset="0"/>
              </a:rPr>
              <a:t>Recombination</a:t>
            </a:r>
          </a:p>
        </p:txBody>
      </p:sp>
      <p:sp>
        <p:nvSpPr>
          <p:cNvPr id="24585" name="Text Box 9"/>
          <p:cNvSpPr txBox="1">
            <a:spLocks noChangeArrowheads="1"/>
          </p:cNvSpPr>
          <p:nvPr/>
        </p:nvSpPr>
        <p:spPr bwMode="auto">
          <a:xfrm rot="-5400000">
            <a:off x="1981912" y="3121134"/>
            <a:ext cx="1611489" cy="307777"/>
          </a:xfrm>
          <a:prstGeom prst="rect">
            <a:avLst/>
          </a:prstGeom>
          <a:solidFill>
            <a:srgbClr val="CC0000"/>
          </a:solidFill>
          <a:ln w="9525">
            <a:noFill/>
            <a:miter lim="800000"/>
            <a:headEnd/>
            <a:tailEnd/>
          </a:ln>
          <a:effectLst/>
        </p:spPr>
        <p:txBody>
          <a:bodyPr wrap="none">
            <a:prstTxWarp prst="textNoShape">
              <a:avLst/>
            </a:prstTxWarp>
            <a:spAutoFit/>
          </a:bodyPr>
          <a:lstStyle/>
          <a:p>
            <a:r>
              <a:rPr lang="en-US" sz="1400" b="1">
                <a:solidFill>
                  <a:schemeClr val="bg1"/>
                </a:solidFill>
                <a:latin typeface="Helvetica" pitchFamily="28" charset="0"/>
              </a:rPr>
              <a:t>Nucleosynthesis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Users/mjr36/Desktop/Martin Rees movies/galhalo.avi">
            <a:hlinkClick r:id="" action="ppaction://media"/>
          </p:cNvPr>
          <p:cNvPicPr/>
          <p:nvPr>
            <a:videoFile r:link="rId1"/>
            <p:extLst/>
          </p:nvPr>
        </p:nvPicPr>
        <p:blipFill>
          <a:blip r:embed="rId3"/>
          <a:srcRect/>
          <a:stretch>
            <a:fillRect/>
          </a:stretch>
        </p:blipFill>
        <p:spPr bwMode="auto">
          <a:xfrm>
            <a:off x="0" y="800103"/>
            <a:ext cx="9144000" cy="5143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8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5842"/>
                </p:tgtEl>
              </p:cMediaNode>
            </p:video>
            <p:seq concurrent="1" nextAc="seek">
              <p:cTn id="8" restart="whenNotActive" fill="hold" evtFilter="cancelBubble" nodeType="interactiveSeq">
                <p:stCondLst>
                  <p:cond evt="onClick" delay="0">
                    <p:tgtEl>
                      <p:spTgt spid="358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842"/>
                                        </p:tgtEl>
                                      </p:cBhvr>
                                    </p:cmd>
                                  </p:childTnLst>
                                </p:cTn>
                              </p:par>
                            </p:childTnLst>
                          </p:cTn>
                        </p:par>
                      </p:childTnLst>
                    </p:cTn>
                  </p:par>
                </p:childTnLst>
              </p:cTn>
              <p:nextCondLst>
                <p:cond evt="onClick" delay="0">
                  <p:tgtEl>
                    <p:spTgt spid="3584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3-30 at 19.37.21.png"/>
          <p:cNvPicPr>
            <a:picLocks noGrp="1" noChangeAspect="1"/>
          </p:cNvPicPr>
          <p:nvPr>
            <p:ph idx="1"/>
          </p:nvPr>
        </p:nvPicPr>
        <p:blipFill>
          <a:blip r:embed="rId2"/>
          <a:srcRect l="-3179" r="-3179"/>
          <a:stretch>
            <a:fillRect/>
          </a:stretch>
        </p:blipFill>
        <p:spPr>
          <a:xfrm>
            <a:off x="-321733" y="990600"/>
            <a:ext cx="9643533" cy="51054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Picture 2.png                                                  0005CE73Macintosh HD                   BE963657:"/>
          <p:cNvPicPr>
            <a:picLocks noChangeAspect="1" noChangeArrowheads="1"/>
          </p:cNvPicPr>
          <p:nvPr/>
        </p:nvPicPr>
        <p:blipFill>
          <a:blip r:embed="rId3"/>
          <a:srcRect/>
          <a:stretch>
            <a:fillRect/>
          </a:stretch>
        </p:blipFill>
        <p:spPr bwMode="auto">
          <a:xfrm>
            <a:off x="457200" y="369888"/>
            <a:ext cx="8479432" cy="6488112"/>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PPP</a:t>
            </a:r>
            <a:endParaRPr lang="en-US" dirty="0"/>
          </a:p>
        </p:txBody>
      </p:sp>
      <p:pic>
        <p:nvPicPr>
          <p:cNvPr id="4" name="Content Placeholder 3" descr="planck_976.jpg"/>
          <p:cNvPicPr>
            <a:picLocks noGrp="1" noChangeAspect="1"/>
          </p:cNvPicPr>
          <p:nvPr>
            <p:ph idx="1"/>
          </p:nvPr>
        </p:nvPicPr>
        <p:blipFill>
          <a:blip r:embed="rId2"/>
          <a:srcRect t="-2725" b="-2725"/>
          <a:stretch>
            <a:fillRect/>
          </a:stretch>
        </p:blipFill>
        <p:spPr>
          <a:xfrm>
            <a:off x="1" y="1066800"/>
            <a:ext cx="9144000" cy="48006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Documents and Settings\Administrator\My Documents\slides\rs04\fluctuations_small.jpg"/>
          <p:cNvPicPr>
            <a:picLocks noChangeAspect="1" noChangeArrowheads="1"/>
          </p:cNvPicPr>
          <p:nvPr/>
        </p:nvPicPr>
        <p:blipFill>
          <a:blip r:embed="rId2">
            <a:lum contrast="24000"/>
          </a:blip>
          <a:srcRect/>
          <a:stretch>
            <a:fillRect/>
          </a:stretch>
        </p:blipFill>
        <p:spPr bwMode="auto">
          <a:xfrm>
            <a:off x="1143000" y="517525"/>
            <a:ext cx="5791200" cy="4968875"/>
          </a:xfrm>
          <a:prstGeom prst="rect">
            <a:avLst/>
          </a:prstGeom>
          <a:noFill/>
        </p:spPr>
      </p:pic>
      <p:sp>
        <p:nvSpPr>
          <p:cNvPr id="137219" name="Text Box 3" descr="25%"/>
          <p:cNvSpPr txBox="1">
            <a:spLocks noChangeArrowheads="1"/>
          </p:cNvSpPr>
          <p:nvPr/>
        </p:nvSpPr>
        <p:spPr bwMode="auto">
          <a:xfrm>
            <a:off x="1421473" y="5638809"/>
            <a:ext cx="5758157" cy="46166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GB">
                <a:solidFill>
                  <a:srgbClr val="FF0000"/>
                </a:solidFill>
                <a:latin typeface="Times New Roman" pitchFamily="28" charset="0"/>
              </a:rPr>
              <a:t>We know the DM power spectrum very well!</a:t>
            </a:r>
          </a:p>
        </p:txBody>
      </p:sp>
      <p:sp>
        <p:nvSpPr>
          <p:cNvPr id="137220" name="Text Box 4" descr="25%"/>
          <p:cNvSpPr txBox="1">
            <a:spLocks noChangeArrowheads="1"/>
          </p:cNvSpPr>
          <p:nvPr/>
        </p:nvSpPr>
        <p:spPr bwMode="auto">
          <a:xfrm>
            <a:off x="6448255" y="5345122"/>
            <a:ext cx="825867" cy="307777"/>
          </a:xfrm>
          <a:prstGeom prst="rect">
            <a:avLst/>
          </a:prstGeom>
          <a:noFill/>
          <a:ln w="9525">
            <a:noFill/>
            <a:miter lim="800000"/>
            <a:headEnd/>
            <a:tailEnd/>
          </a:ln>
          <a:effectLst/>
        </p:spPr>
        <p:txBody>
          <a:bodyPr wrap="none">
            <a:prstTxWarp prst="textNoShape">
              <a:avLst/>
            </a:prstTxWarp>
            <a:spAutoFit/>
          </a:bodyPr>
          <a:lstStyle/>
          <a:p>
            <a:pPr algn="ctr" eaLnBrk="1" hangingPunct="1"/>
            <a:r>
              <a:rPr lang="en-GB" sz="1400">
                <a:latin typeface="Times New Roman" pitchFamily="28" charset="0"/>
              </a:rPr>
              <a:t>Tegmark</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685800" y="2286000"/>
            <a:ext cx="7772400" cy="1143000"/>
          </a:xfrm>
        </p:spPr>
        <p:txBody>
          <a:bodyPr/>
          <a:lstStyle/>
          <a:p>
            <a:pPr eaLnBrk="1" hangingPunct="1"/>
            <a:r>
              <a:rPr lang="en-US" dirty="0" smtClean="0"/>
              <a:t>What happens in the far future?</a:t>
            </a:r>
            <a:endParaRPr lang="en-US" dirty="0"/>
          </a:p>
        </p:txBody>
      </p:sp>
      <p:sp>
        <p:nvSpPr>
          <p:cNvPr id="116739" name="Rectangle 3"/>
          <p:cNvSpPr>
            <a:spLocks noGrp="1" noChangeArrowheads="1"/>
          </p:cNvSpPr>
          <p:nvPr>
            <p:ph type="subTitle" idx="1"/>
          </p:nvPr>
        </p:nvSpPr>
        <p:spPr/>
        <p:txBody>
          <a:bodyPr/>
          <a:lstStyle/>
          <a:p>
            <a:pPr eaLnBrk="1" hangingPunct="1"/>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3universes.jpg                                                 00162D49 Mac1-OS 9                      BA404420:"/>
          <p:cNvPicPr>
            <a:picLocks noChangeAspect="1" noChangeArrowheads="1"/>
          </p:cNvPicPr>
          <p:nvPr/>
        </p:nvPicPr>
        <p:blipFill>
          <a:blip r:embed="rId3"/>
          <a:srcRect/>
          <a:stretch>
            <a:fillRect/>
          </a:stretch>
        </p:blipFill>
        <p:spPr bwMode="auto">
          <a:xfrm>
            <a:off x="228600" y="382597"/>
            <a:ext cx="8686800" cy="609282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sz="3600">
                <a:solidFill>
                  <a:srgbClr val="FF0000"/>
                </a:solidFill>
              </a:rPr>
              <a:t>Cosmic Evolution -Cartoon</a:t>
            </a:r>
            <a:endParaRPr lang="en-US">
              <a:solidFill>
                <a:srgbClr val="FF0000"/>
              </a:solidFill>
            </a:endParaRPr>
          </a:p>
        </p:txBody>
      </p:sp>
      <p:pic>
        <p:nvPicPr>
          <p:cNvPr id="24579" name="Picture 3"/>
          <p:cNvPicPr>
            <a:picLocks noChangeAspect="1" noChangeArrowheads="1"/>
          </p:cNvPicPr>
          <p:nvPr/>
        </p:nvPicPr>
        <p:blipFill>
          <a:blip r:embed="rId3"/>
          <a:srcRect/>
          <a:stretch>
            <a:fillRect/>
          </a:stretch>
        </p:blipFill>
        <p:spPr bwMode="auto">
          <a:xfrm>
            <a:off x="304800" y="1752600"/>
            <a:ext cx="8643938" cy="3500439"/>
          </a:xfrm>
          <a:prstGeom prst="rect">
            <a:avLst/>
          </a:prstGeom>
          <a:noFill/>
          <a:ln w="12700">
            <a:noFill/>
            <a:miter lim="800000"/>
            <a:headEnd/>
            <a:tailEnd/>
          </a:ln>
          <a:effectLst/>
        </p:spPr>
      </p:pic>
      <p:sp>
        <p:nvSpPr>
          <p:cNvPr id="24580" name="Line 4"/>
          <p:cNvSpPr>
            <a:spLocks noChangeShapeType="1"/>
          </p:cNvSpPr>
          <p:nvPr/>
        </p:nvSpPr>
        <p:spPr bwMode="auto">
          <a:xfrm>
            <a:off x="1828800" y="5638800"/>
            <a:ext cx="4191000" cy="0"/>
          </a:xfrm>
          <a:prstGeom prst="line">
            <a:avLst/>
          </a:prstGeom>
          <a:noFill/>
          <a:ln w="15875">
            <a:solidFill>
              <a:srgbClr val="FFFED6"/>
            </a:solidFill>
            <a:round/>
            <a:headEnd type="triangle" w="med" len="med"/>
            <a:tailEnd type="triangle" w="med" len="med"/>
          </a:ln>
          <a:effectLst/>
        </p:spPr>
        <p:txBody>
          <a:bodyPr wrap="none" anchor="ctr">
            <a:prstTxWarp prst="textNoShape">
              <a:avLst/>
            </a:prstTxWarp>
          </a:bodyPr>
          <a:lstStyle/>
          <a:p>
            <a:endParaRPr lang="en-US"/>
          </a:p>
        </p:txBody>
      </p:sp>
      <p:sp>
        <p:nvSpPr>
          <p:cNvPr id="24581" name="Text Box 5"/>
          <p:cNvSpPr txBox="1">
            <a:spLocks noChangeArrowheads="1"/>
          </p:cNvSpPr>
          <p:nvPr/>
        </p:nvSpPr>
        <p:spPr bwMode="auto">
          <a:xfrm>
            <a:off x="1905001" y="5715009"/>
            <a:ext cx="2228344" cy="461665"/>
          </a:xfrm>
          <a:prstGeom prst="rect">
            <a:avLst/>
          </a:prstGeom>
          <a:noFill/>
          <a:ln w="9525">
            <a:noFill/>
            <a:miter lim="800000"/>
            <a:headEnd/>
            <a:tailEnd/>
          </a:ln>
          <a:effectLst/>
        </p:spPr>
        <p:txBody>
          <a:bodyPr wrap="none">
            <a:prstTxWarp prst="textNoShape">
              <a:avLst/>
            </a:prstTxWarp>
            <a:spAutoFit/>
          </a:bodyPr>
          <a:lstStyle/>
          <a:p>
            <a:r>
              <a:rPr lang="en-US">
                <a:solidFill>
                  <a:schemeClr val="accent2"/>
                </a:solidFill>
                <a:latin typeface="Times New Roman" pitchFamily="28" charset="0"/>
              </a:rPr>
              <a:t>Well-understood</a:t>
            </a:r>
          </a:p>
        </p:txBody>
      </p:sp>
      <p:sp>
        <p:nvSpPr>
          <p:cNvPr id="24582" name="Line 6"/>
          <p:cNvSpPr>
            <a:spLocks noChangeShapeType="1"/>
          </p:cNvSpPr>
          <p:nvPr/>
        </p:nvSpPr>
        <p:spPr bwMode="auto">
          <a:xfrm>
            <a:off x="5868988" y="5638800"/>
            <a:ext cx="3275012" cy="0"/>
          </a:xfrm>
          <a:prstGeom prst="line">
            <a:avLst/>
          </a:prstGeom>
          <a:noFill/>
          <a:ln w="25400">
            <a:solidFill>
              <a:srgbClr val="FFFED6"/>
            </a:solidFill>
            <a:round/>
            <a:headEnd type="triangle" w="sm" len="sm"/>
            <a:tailEnd type="triangle" w="sm" len="med"/>
          </a:ln>
          <a:effectLst/>
        </p:spPr>
        <p:txBody>
          <a:bodyPr wrap="none" anchor="ctr">
            <a:prstTxWarp prst="textNoShape">
              <a:avLst/>
            </a:prstTxWarp>
          </a:bodyPr>
          <a:lstStyle/>
          <a:p>
            <a:endParaRPr lang="en-US"/>
          </a:p>
        </p:txBody>
      </p:sp>
      <p:sp>
        <p:nvSpPr>
          <p:cNvPr id="24583" name="Text Box 7"/>
          <p:cNvSpPr txBox="1">
            <a:spLocks noChangeArrowheads="1"/>
          </p:cNvSpPr>
          <p:nvPr/>
        </p:nvSpPr>
        <p:spPr bwMode="auto">
          <a:xfrm>
            <a:off x="5562601" y="5715009"/>
            <a:ext cx="2843146" cy="461665"/>
          </a:xfrm>
          <a:prstGeom prst="rect">
            <a:avLst/>
          </a:prstGeom>
          <a:noFill/>
          <a:ln w="9525">
            <a:noFill/>
            <a:miter lim="800000"/>
            <a:headEnd/>
            <a:tailEnd/>
          </a:ln>
          <a:effectLst/>
        </p:spPr>
        <p:txBody>
          <a:bodyPr wrap="none">
            <a:prstTxWarp prst="textNoShape">
              <a:avLst/>
            </a:prstTxWarp>
            <a:spAutoFit/>
          </a:bodyPr>
          <a:lstStyle/>
          <a:p>
            <a:r>
              <a:rPr lang="en-US">
                <a:solidFill>
                  <a:srgbClr val="FFFED6"/>
                </a:solidFill>
                <a:latin typeface="Times New Roman" pitchFamily="28" charset="0"/>
              </a:rPr>
              <a:t>nonlinear simulations</a:t>
            </a:r>
          </a:p>
        </p:txBody>
      </p:sp>
      <p:sp>
        <p:nvSpPr>
          <p:cNvPr id="24584" name="Text Box 8"/>
          <p:cNvSpPr txBox="1">
            <a:spLocks noChangeArrowheads="1"/>
          </p:cNvSpPr>
          <p:nvPr/>
        </p:nvSpPr>
        <p:spPr bwMode="auto">
          <a:xfrm rot="-5400000">
            <a:off x="3450315" y="2747278"/>
            <a:ext cx="1481395" cy="307777"/>
          </a:xfrm>
          <a:prstGeom prst="rect">
            <a:avLst/>
          </a:prstGeom>
          <a:solidFill>
            <a:srgbClr val="800080"/>
          </a:solidFill>
          <a:ln w="9525">
            <a:noFill/>
            <a:miter lim="800000"/>
            <a:headEnd/>
            <a:tailEnd/>
          </a:ln>
          <a:effectLst/>
        </p:spPr>
        <p:txBody>
          <a:bodyPr wrap="none">
            <a:prstTxWarp prst="textNoShape">
              <a:avLst/>
            </a:prstTxWarp>
            <a:spAutoFit/>
          </a:bodyPr>
          <a:lstStyle/>
          <a:p>
            <a:r>
              <a:rPr lang="en-US" sz="1400" b="1">
                <a:solidFill>
                  <a:schemeClr val="bg1"/>
                </a:solidFill>
                <a:latin typeface="Helvetica" pitchFamily="28" charset="0"/>
              </a:rPr>
              <a:t>Recombination</a:t>
            </a:r>
          </a:p>
        </p:txBody>
      </p:sp>
      <p:sp>
        <p:nvSpPr>
          <p:cNvPr id="24585" name="Text Box 9"/>
          <p:cNvSpPr txBox="1">
            <a:spLocks noChangeArrowheads="1"/>
          </p:cNvSpPr>
          <p:nvPr/>
        </p:nvSpPr>
        <p:spPr bwMode="auto">
          <a:xfrm rot="-5400000">
            <a:off x="1981912" y="3121134"/>
            <a:ext cx="1611489" cy="307777"/>
          </a:xfrm>
          <a:prstGeom prst="rect">
            <a:avLst/>
          </a:prstGeom>
          <a:solidFill>
            <a:srgbClr val="CC0000"/>
          </a:solidFill>
          <a:ln w="9525">
            <a:noFill/>
            <a:miter lim="800000"/>
            <a:headEnd/>
            <a:tailEnd/>
          </a:ln>
          <a:effectLst/>
        </p:spPr>
        <p:txBody>
          <a:bodyPr wrap="none">
            <a:prstTxWarp prst="textNoShape">
              <a:avLst/>
            </a:prstTxWarp>
            <a:spAutoFit/>
          </a:bodyPr>
          <a:lstStyle/>
          <a:p>
            <a:r>
              <a:rPr lang="en-US" sz="1400" b="1">
                <a:solidFill>
                  <a:schemeClr val="bg1"/>
                </a:solidFill>
                <a:latin typeface="Helvetica" pitchFamily="28" charset="0"/>
              </a:rPr>
              <a:t>Nucleosynthesis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08200"/>
            <a:ext cx="7772400" cy="3530600"/>
          </a:xfrm>
        </p:spPr>
        <p:txBody>
          <a:bodyPr>
            <a:normAutofit fontScale="90000"/>
          </a:bodyPr>
          <a:lstStyle/>
          <a:p>
            <a:r>
              <a:rPr lang="en-US" dirty="0" smtClean="0"/>
              <a:t>What caused the fluctuations?</a:t>
            </a:r>
            <a:br>
              <a:rPr lang="en-US" dirty="0" smtClean="0"/>
            </a:br>
            <a:r>
              <a:rPr lang="en-US" dirty="0" smtClean="0"/>
              <a:t/>
            </a:r>
            <a:br>
              <a:rPr lang="en-US" dirty="0" smtClean="0"/>
            </a:br>
            <a:r>
              <a:rPr lang="en-US" dirty="0" smtClean="0"/>
              <a:t>Why does the universe expand the way it does?</a:t>
            </a:r>
            <a:br>
              <a:rPr lang="en-US" dirty="0" smtClean="0"/>
            </a:br>
            <a:r>
              <a:rPr lang="en-US" dirty="0" smtClean="0"/>
              <a:t/>
            </a:r>
            <a:br>
              <a:rPr lang="en-US" dirty="0" smtClean="0"/>
            </a:br>
            <a:r>
              <a:rPr lang="en-US" dirty="0" smtClean="0"/>
              <a:t>Why does it contain the observed ‘mix’ of atoms, </a:t>
            </a:r>
            <a:r>
              <a:rPr lang="en-US" dirty="0" err="1" smtClean="0"/>
              <a:t>radiaetion</a:t>
            </a:r>
            <a:r>
              <a:rPr lang="en-US" dirty="0" smtClean="0"/>
              <a:t> and dark matter?</a:t>
            </a:r>
            <a:br>
              <a:rPr lang="en-US" dirty="0" smtClean="0"/>
            </a:br>
            <a:endParaRPr lang="en-US" dirty="0"/>
          </a:p>
        </p:txBody>
      </p:sp>
      <p:sp>
        <p:nvSpPr>
          <p:cNvPr id="5" name="Subtitle 4"/>
          <p:cNvSpPr>
            <a:spLocks noGrp="1"/>
          </p:cNvSpPr>
          <p:nvPr>
            <p:ph type="subTitle" idx="1"/>
          </p:nvPr>
        </p:nvSpPr>
        <p:spPr>
          <a:xfrm>
            <a:off x="1371600" y="3048000"/>
            <a:ext cx="6400800" cy="2590800"/>
          </a:xfrm>
        </p:spPr>
        <p:txBody>
          <a:bodyPr/>
          <a:lstStyle/>
          <a:p>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8.gif"/>
          <p:cNvPicPr>
            <a:picLocks noChangeAspect="1"/>
          </p:cNvPicPr>
          <p:nvPr/>
        </p:nvPicPr>
        <p:blipFill>
          <a:blip r:embed="rId3"/>
          <a:stretch>
            <a:fillRect/>
          </a:stretch>
        </p:blipFill>
        <p:spPr>
          <a:xfrm>
            <a:off x="1241425" y="0"/>
            <a:ext cx="6858000" cy="6858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discover-cover"/>
          <p:cNvPicPr>
            <a:picLocks noChangeAspect="1" noChangeArrowheads="1"/>
          </p:cNvPicPr>
          <p:nvPr/>
        </p:nvPicPr>
        <p:blipFill>
          <a:blip r:embed="rId3"/>
          <a:srcRect l="626" r="1785" b="1018"/>
          <a:stretch>
            <a:fillRect/>
          </a:stretch>
        </p:blipFill>
        <p:spPr bwMode="auto">
          <a:xfrm>
            <a:off x="2068527" y="152400"/>
            <a:ext cx="4948237" cy="6486525"/>
          </a:xfrm>
          <a:prstGeom prst="rect">
            <a:avLst/>
          </a:prstGeom>
          <a:noFill/>
          <a:ln w="9525">
            <a:noFill/>
            <a:miter lim="800000"/>
            <a:headEnd/>
            <a:tailEnd/>
          </a:ln>
        </p:spPr>
      </p:pic>
      <p:sp>
        <p:nvSpPr>
          <p:cNvPr id="114691" name="Rectangle 3"/>
          <p:cNvSpPr>
            <a:spLocks noChangeArrowheads="1"/>
          </p:cNvSpPr>
          <p:nvPr/>
        </p:nvSpPr>
        <p:spPr bwMode="auto">
          <a:xfrm>
            <a:off x="2066939" y="1676401"/>
            <a:ext cx="4918075" cy="4892675"/>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latin typeface="Arial" pitchFamily="-109" charset="0"/>
              <a:ea typeface="ＭＳ Ｐゴシック" pitchFamily="-109" charset="-128"/>
              <a:cs typeface="ＭＳ Ｐゴシック" pitchFamily="-109" charset="-128"/>
            </a:endParaRPr>
          </a:p>
        </p:txBody>
      </p:sp>
      <p:sp>
        <p:nvSpPr>
          <p:cNvPr id="114692" name="Text Box 4"/>
          <p:cNvSpPr txBox="1">
            <a:spLocks noChangeArrowheads="1"/>
          </p:cNvSpPr>
          <p:nvPr/>
        </p:nvSpPr>
        <p:spPr bwMode="auto">
          <a:xfrm>
            <a:off x="2286000" y="1600200"/>
            <a:ext cx="4572000" cy="1446550"/>
          </a:xfrm>
          <a:prstGeom prst="rect">
            <a:avLst/>
          </a:prstGeom>
          <a:noFill/>
          <a:ln w="9525">
            <a:noFill/>
            <a:miter lim="800000"/>
            <a:headEnd/>
            <a:tailEnd/>
          </a:ln>
        </p:spPr>
        <p:txBody>
          <a:bodyPr>
            <a:prstTxWarp prst="textNoShape">
              <a:avLst/>
            </a:prstTxWarp>
            <a:spAutoFit/>
          </a:bodyPr>
          <a:lstStyle/>
          <a:p>
            <a:pPr algn="ctr"/>
            <a:r>
              <a:rPr lang="en-US" sz="4400">
                <a:solidFill>
                  <a:schemeClr val="bg1"/>
                </a:solidFill>
                <a:latin typeface="Times New Roman Bold" pitchFamily="1" charset="0"/>
                <a:ea typeface="ＭＳ Ｐゴシック" pitchFamily="-109" charset="-128"/>
                <a:cs typeface="ＭＳ Ｐゴシック" pitchFamily="-109" charset="-128"/>
              </a:rPr>
              <a:t>The Very Early Universe</a:t>
            </a:r>
          </a:p>
        </p:txBody>
      </p:sp>
      <p:pic>
        <p:nvPicPr>
          <p:cNvPr id="114693" name="Picture 5" descr="big-bang"/>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3048004" y="2971800"/>
            <a:ext cx="3114675" cy="3124200"/>
          </a:xfrm>
          <a:prstGeom prst="rect">
            <a:avLst/>
          </a:prstGeom>
          <a:noFill/>
          <a:ln w="9525">
            <a:noFill/>
            <a:miter lim="800000"/>
            <a:headEnd/>
            <a:tailEnd/>
          </a:ln>
        </p:spPr>
      </p:pic>
      <p:sp>
        <p:nvSpPr>
          <p:cNvPr id="11270" name="AutoShape 6"/>
          <p:cNvSpPr>
            <a:spLocks noChangeArrowheads="1"/>
          </p:cNvSpPr>
          <p:nvPr/>
        </p:nvSpPr>
        <p:spPr bwMode="auto">
          <a:xfrm rot="1187639">
            <a:off x="2209800" y="4495800"/>
            <a:ext cx="2895600" cy="2057400"/>
          </a:xfrm>
          <a:prstGeom prst="irregularSeal1">
            <a:avLst/>
          </a:prstGeom>
          <a:solidFill>
            <a:srgbClr val="FFFF00"/>
          </a:solidFill>
          <a:ln w="9525">
            <a:solidFill>
              <a:schemeClr val="tx1"/>
            </a:solidFill>
            <a:miter lim="800000"/>
            <a:headEnd/>
            <a:tailEnd/>
          </a:ln>
        </p:spPr>
        <p:txBody>
          <a:bodyPr wrap="none" anchor="ctr">
            <a:prstTxWarp prst="textNoShape">
              <a:avLst/>
            </a:prstTxWarp>
          </a:bodyPr>
          <a:lstStyle/>
          <a:p>
            <a:pPr algn="ctr"/>
            <a:r>
              <a:rPr lang="en-US">
                <a:latin typeface="Comic Sans MS Bold" pitchFamily="-109" charset="0"/>
                <a:ea typeface="ＭＳ Ｐゴシック" pitchFamily="-109" charset="-128"/>
                <a:cs typeface="ＭＳ Ｐゴシック" pitchFamily="-109" charset="-128"/>
              </a:rPr>
              <a:t>Real size!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sz="3600">
                <a:solidFill>
                  <a:srgbClr val="FF0000"/>
                </a:solidFill>
              </a:rPr>
              <a:t>Cosmic Evolution -Cartoon</a:t>
            </a:r>
            <a:endParaRPr lang="en-US">
              <a:solidFill>
                <a:srgbClr val="FF0000"/>
              </a:solidFill>
            </a:endParaRPr>
          </a:p>
        </p:txBody>
      </p:sp>
      <p:pic>
        <p:nvPicPr>
          <p:cNvPr id="24579" name="Picture 3"/>
          <p:cNvPicPr>
            <a:picLocks noChangeAspect="1" noChangeArrowheads="1"/>
          </p:cNvPicPr>
          <p:nvPr/>
        </p:nvPicPr>
        <p:blipFill>
          <a:blip r:embed="rId3"/>
          <a:srcRect/>
          <a:stretch>
            <a:fillRect/>
          </a:stretch>
        </p:blipFill>
        <p:spPr bwMode="auto">
          <a:xfrm>
            <a:off x="304800" y="1752600"/>
            <a:ext cx="8643938" cy="3500439"/>
          </a:xfrm>
          <a:prstGeom prst="rect">
            <a:avLst/>
          </a:prstGeom>
          <a:noFill/>
          <a:ln w="12700">
            <a:noFill/>
            <a:miter lim="800000"/>
            <a:headEnd/>
            <a:tailEnd/>
          </a:ln>
          <a:effectLst/>
        </p:spPr>
      </p:pic>
      <p:sp>
        <p:nvSpPr>
          <p:cNvPr id="24580" name="Line 4"/>
          <p:cNvSpPr>
            <a:spLocks noChangeShapeType="1"/>
          </p:cNvSpPr>
          <p:nvPr/>
        </p:nvSpPr>
        <p:spPr bwMode="auto">
          <a:xfrm>
            <a:off x="1828800" y="5638800"/>
            <a:ext cx="4191000" cy="0"/>
          </a:xfrm>
          <a:prstGeom prst="line">
            <a:avLst/>
          </a:prstGeom>
          <a:noFill/>
          <a:ln w="15875">
            <a:solidFill>
              <a:srgbClr val="FFFED6"/>
            </a:solidFill>
            <a:round/>
            <a:headEnd type="triangle" w="med" len="med"/>
            <a:tailEnd type="triangle" w="med" len="med"/>
          </a:ln>
          <a:effectLst/>
        </p:spPr>
        <p:txBody>
          <a:bodyPr wrap="none" anchor="ctr">
            <a:prstTxWarp prst="textNoShape">
              <a:avLst/>
            </a:prstTxWarp>
          </a:bodyPr>
          <a:lstStyle/>
          <a:p>
            <a:endParaRPr lang="en-US"/>
          </a:p>
        </p:txBody>
      </p:sp>
      <p:sp>
        <p:nvSpPr>
          <p:cNvPr id="24581" name="Text Box 5"/>
          <p:cNvSpPr txBox="1">
            <a:spLocks noChangeArrowheads="1"/>
          </p:cNvSpPr>
          <p:nvPr/>
        </p:nvSpPr>
        <p:spPr bwMode="auto">
          <a:xfrm>
            <a:off x="1905001" y="5715009"/>
            <a:ext cx="2228344" cy="461665"/>
          </a:xfrm>
          <a:prstGeom prst="rect">
            <a:avLst/>
          </a:prstGeom>
          <a:noFill/>
          <a:ln w="9525">
            <a:noFill/>
            <a:miter lim="800000"/>
            <a:headEnd/>
            <a:tailEnd/>
          </a:ln>
          <a:effectLst/>
        </p:spPr>
        <p:txBody>
          <a:bodyPr wrap="none">
            <a:prstTxWarp prst="textNoShape">
              <a:avLst/>
            </a:prstTxWarp>
            <a:spAutoFit/>
          </a:bodyPr>
          <a:lstStyle/>
          <a:p>
            <a:r>
              <a:rPr lang="en-US">
                <a:solidFill>
                  <a:schemeClr val="accent2"/>
                </a:solidFill>
                <a:latin typeface="Times New Roman" pitchFamily="28" charset="0"/>
              </a:rPr>
              <a:t>Well-understood</a:t>
            </a:r>
          </a:p>
        </p:txBody>
      </p:sp>
      <p:sp>
        <p:nvSpPr>
          <p:cNvPr id="24582" name="Line 6"/>
          <p:cNvSpPr>
            <a:spLocks noChangeShapeType="1"/>
          </p:cNvSpPr>
          <p:nvPr/>
        </p:nvSpPr>
        <p:spPr bwMode="auto">
          <a:xfrm>
            <a:off x="5868988" y="5638800"/>
            <a:ext cx="3275012" cy="0"/>
          </a:xfrm>
          <a:prstGeom prst="line">
            <a:avLst/>
          </a:prstGeom>
          <a:noFill/>
          <a:ln w="25400">
            <a:solidFill>
              <a:srgbClr val="FFFED6"/>
            </a:solidFill>
            <a:round/>
            <a:headEnd type="triangle" w="sm" len="sm"/>
            <a:tailEnd type="triangle" w="sm" len="med"/>
          </a:ln>
          <a:effectLst/>
        </p:spPr>
        <p:txBody>
          <a:bodyPr wrap="none" anchor="ctr">
            <a:prstTxWarp prst="textNoShape">
              <a:avLst/>
            </a:prstTxWarp>
          </a:bodyPr>
          <a:lstStyle/>
          <a:p>
            <a:endParaRPr lang="en-US"/>
          </a:p>
        </p:txBody>
      </p:sp>
      <p:sp>
        <p:nvSpPr>
          <p:cNvPr id="24583" name="Text Box 7"/>
          <p:cNvSpPr txBox="1">
            <a:spLocks noChangeArrowheads="1"/>
          </p:cNvSpPr>
          <p:nvPr/>
        </p:nvSpPr>
        <p:spPr bwMode="auto">
          <a:xfrm>
            <a:off x="5562601" y="5715009"/>
            <a:ext cx="2843146" cy="461665"/>
          </a:xfrm>
          <a:prstGeom prst="rect">
            <a:avLst/>
          </a:prstGeom>
          <a:noFill/>
          <a:ln w="9525">
            <a:noFill/>
            <a:miter lim="800000"/>
            <a:headEnd/>
            <a:tailEnd/>
          </a:ln>
          <a:effectLst/>
        </p:spPr>
        <p:txBody>
          <a:bodyPr wrap="none">
            <a:prstTxWarp prst="textNoShape">
              <a:avLst/>
            </a:prstTxWarp>
            <a:spAutoFit/>
          </a:bodyPr>
          <a:lstStyle/>
          <a:p>
            <a:r>
              <a:rPr lang="en-US">
                <a:solidFill>
                  <a:srgbClr val="FFFED6"/>
                </a:solidFill>
                <a:latin typeface="Times New Roman" pitchFamily="28" charset="0"/>
              </a:rPr>
              <a:t>nonlinear simulations</a:t>
            </a:r>
          </a:p>
        </p:txBody>
      </p:sp>
      <p:sp>
        <p:nvSpPr>
          <p:cNvPr id="24584" name="Text Box 8"/>
          <p:cNvSpPr txBox="1">
            <a:spLocks noChangeArrowheads="1"/>
          </p:cNvSpPr>
          <p:nvPr/>
        </p:nvSpPr>
        <p:spPr bwMode="auto">
          <a:xfrm rot="-5400000">
            <a:off x="3450315" y="2747278"/>
            <a:ext cx="1481395" cy="307777"/>
          </a:xfrm>
          <a:prstGeom prst="rect">
            <a:avLst/>
          </a:prstGeom>
          <a:solidFill>
            <a:srgbClr val="800080"/>
          </a:solidFill>
          <a:ln w="9525">
            <a:noFill/>
            <a:miter lim="800000"/>
            <a:headEnd/>
            <a:tailEnd/>
          </a:ln>
          <a:effectLst/>
        </p:spPr>
        <p:txBody>
          <a:bodyPr wrap="none">
            <a:prstTxWarp prst="textNoShape">
              <a:avLst/>
            </a:prstTxWarp>
            <a:spAutoFit/>
          </a:bodyPr>
          <a:lstStyle/>
          <a:p>
            <a:r>
              <a:rPr lang="en-US" sz="1400" b="1">
                <a:solidFill>
                  <a:schemeClr val="bg1"/>
                </a:solidFill>
                <a:latin typeface="Helvetica" pitchFamily="28" charset="0"/>
              </a:rPr>
              <a:t>Recombination</a:t>
            </a:r>
          </a:p>
        </p:txBody>
      </p:sp>
      <p:sp>
        <p:nvSpPr>
          <p:cNvPr id="24585" name="Text Box 9"/>
          <p:cNvSpPr txBox="1">
            <a:spLocks noChangeArrowheads="1"/>
          </p:cNvSpPr>
          <p:nvPr/>
        </p:nvSpPr>
        <p:spPr bwMode="auto">
          <a:xfrm rot="-5400000">
            <a:off x="1981912" y="3121134"/>
            <a:ext cx="1611489" cy="307777"/>
          </a:xfrm>
          <a:prstGeom prst="rect">
            <a:avLst/>
          </a:prstGeom>
          <a:solidFill>
            <a:srgbClr val="CC0000"/>
          </a:solidFill>
          <a:ln w="9525">
            <a:noFill/>
            <a:miter lim="800000"/>
            <a:headEnd/>
            <a:tailEnd/>
          </a:ln>
          <a:effectLst/>
        </p:spPr>
        <p:txBody>
          <a:bodyPr wrap="none">
            <a:prstTxWarp prst="textNoShape">
              <a:avLst/>
            </a:prstTxWarp>
            <a:spAutoFit/>
          </a:bodyPr>
          <a:lstStyle/>
          <a:p>
            <a:r>
              <a:rPr lang="en-US" sz="1400" b="1">
                <a:solidFill>
                  <a:schemeClr val="bg1"/>
                </a:solidFill>
                <a:latin typeface="Helvetica" pitchFamily="28" charset="0"/>
              </a:rPr>
              <a:t>Nucleosynthesis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0" y="1"/>
            <a:ext cx="9144000" cy="6370974"/>
          </a:xfrm>
          <a:prstGeom prst="rect">
            <a:avLst/>
          </a:prstGeom>
          <a:noFill/>
          <a:ln w="9525">
            <a:noFill/>
            <a:miter lim="800000"/>
            <a:headEnd/>
            <a:tailEnd/>
          </a:ln>
          <a:effectLst/>
        </p:spPr>
        <p:txBody>
          <a:bodyPr>
            <a:prstTxWarp prst="textNoShape">
              <a:avLst/>
            </a:prstTxWarp>
            <a:spAutoFit/>
          </a:bodyPr>
          <a:lstStyle/>
          <a:p>
            <a:pPr algn="ctr" eaLnBrk="1" hangingPunct="1"/>
            <a:r>
              <a:rPr lang="en-US" dirty="0">
                <a:latin typeface="Times New Roman" pitchFamily="28" charset="0"/>
              </a:rPr>
              <a:t>HOW MUCH LIES BEYOND OUR HORIZON </a:t>
            </a:r>
            <a:r>
              <a:rPr lang="en-GB" dirty="0">
                <a:latin typeface="Times New Roman" pitchFamily="28" charset="0"/>
              </a:rPr>
              <a:t>(10</a:t>
            </a:r>
            <a:r>
              <a:rPr lang="en-GB" baseline="30000" dirty="0">
                <a:latin typeface="Times New Roman" pitchFamily="28" charset="0"/>
              </a:rPr>
              <a:t>10 </a:t>
            </a:r>
            <a:r>
              <a:rPr lang="en-GB" dirty="0">
                <a:latin typeface="Times New Roman" pitchFamily="28" charset="0"/>
              </a:rPr>
              <a:t>1.y distant)?</a:t>
            </a:r>
          </a:p>
          <a:p>
            <a:pPr algn="ctr" eaLnBrk="1" hangingPunct="1"/>
            <a:endParaRPr lang="en-GB" dirty="0">
              <a:latin typeface="Times New Roman" pitchFamily="28" charset="0"/>
            </a:endParaRPr>
          </a:p>
          <a:p>
            <a:pPr eaLnBrk="1" hangingPunct="1"/>
            <a:r>
              <a:rPr lang="en-GB" dirty="0">
                <a:latin typeface="Times New Roman" pitchFamily="28" charset="0"/>
              </a:rPr>
              <a:t>Cannot be sure of anything  beyond present causal horizon.</a:t>
            </a:r>
          </a:p>
          <a:p>
            <a:pPr eaLnBrk="1" hangingPunct="1"/>
            <a:r>
              <a:rPr lang="en-GB" dirty="0" smtClean="0">
                <a:latin typeface="Times New Roman" pitchFamily="28" charset="0"/>
              </a:rPr>
              <a:t>Moreover</a:t>
            </a:r>
            <a:r>
              <a:rPr lang="en-GB" dirty="0">
                <a:latin typeface="Times New Roman" pitchFamily="28" charset="0"/>
              </a:rPr>
              <a:t>, topology could be complex or 'kaleidoscopic'.</a:t>
            </a:r>
          </a:p>
          <a:p>
            <a:pPr eaLnBrk="1" hangingPunct="1"/>
            <a:r>
              <a:rPr lang="en-GB" dirty="0" smtClean="0">
                <a:latin typeface="Times New Roman" pitchFamily="28" charset="0"/>
              </a:rPr>
              <a:t>But </a:t>
            </a:r>
            <a:r>
              <a:rPr lang="en-GB" dirty="0">
                <a:latin typeface="Times New Roman" pitchFamily="28" charset="0"/>
              </a:rPr>
              <a:t>lack of discernible gradients (in CMB or galaxy counts) across Hubble scale suggest that our universe extends for  &gt; 10</a:t>
            </a:r>
            <a:r>
              <a:rPr lang="en-GB" baseline="30000" dirty="0">
                <a:latin typeface="Times New Roman" pitchFamily="28" charset="0"/>
              </a:rPr>
              <a:t>15</a:t>
            </a:r>
            <a:r>
              <a:rPr lang="en-GB" dirty="0">
                <a:latin typeface="Times New Roman" pitchFamily="28" charset="0"/>
              </a:rPr>
              <a:t>  </a:t>
            </a:r>
            <a:r>
              <a:rPr lang="en-GB" dirty="0" err="1">
                <a:latin typeface="Times New Roman" pitchFamily="28" charset="0"/>
              </a:rPr>
              <a:t>l.y</a:t>
            </a:r>
            <a:endParaRPr lang="en-GB" dirty="0">
              <a:latin typeface="Times New Roman" pitchFamily="28" charset="0"/>
            </a:endParaRPr>
          </a:p>
          <a:p>
            <a:pPr eaLnBrk="1" hangingPunct="1"/>
            <a:r>
              <a:rPr lang="en-GB" dirty="0" smtClean="0">
                <a:latin typeface="Times New Roman" pitchFamily="28" charset="0"/>
              </a:rPr>
              <a:t>and  </a:t>
            </a:r>
            <a:r>
              <a:rPr lang="en-GB" dirty="0">
                <a:latin typeface="Times New Roman" pitchFamily="28" charset="0"/>
              </a:rPr>
              <a:t>space could extend   &gt; 10</a:t>
            </a:r>
            <a:r>
              <a:rPr lang="en-GB" baseline="30000" dirty="0">
                <a:latin typeface="Times New Roman" pitchFamily="28" charset="0"/>
              </a:rPr>
              <a:t>100 </a:t>
            </a:r>
            <a:r>
              <a:rPr lang="en-GB" dirty="0">
                <a:latin typeface="Times New Roman" pitchFamily="28" charset="0"/>
              </a:rPr>
              <a:t> </a:t>
            </a:r>
            <a:r>
              <a:rPr lang="en-GB" dirty="0" err="1">
                <a:latin typeface="Times New Roman" pitchFamily="28" charset="0"/>
              </a:rPr>
              <a:t>l.y</a:t>
            </a:r>
            <a:endParaRPr lang="en-GB" dirty="0">
              <a:latin typeface="Times New Roman" pitchFamily="28" charset="0"/>
            </a:endParaRPr>
          </a:p>
          <a:p>
            <a:pPr eaLnBrk="1" hangingPunct="1"/>
            <a:endParaRPr lang="en-GB" dirty="0">
              <a:latin typeface="Times New Roman" pitchFamily="28" charset="0"/>
            </a:endParaRPr>
          </a:p>
          <a:p>
            <a:pPr eaLnBrk="1" hangingPunct="1"/>
            <a:r>
              <a:rPr lang="en-GB" dirty="0">
                <a:latin typeface="Times New Roman" pitchFamily="28" charset="0"/>
              </a:rPr>
              <a:t>or even       &gt;&gt;&gt;&gt;&gt;&gt;</a:t>
            </a:r>
          </a:p>
          <a:p>
            <a:pPr eaLnBrk="1" hangingPunct="1"/>
            <a:r>
              <a:rPr lang="en-GB" dirty="0">
                <a:latin typeface="Times New Roman" pitchFamily="28" charset="0"/>
              </a:rPr>
              <a:t>                                                            (replicas!)</a:t>
            </a:r>
          </a:p>
          <a:p>
            <a:pPr eaLnBrk="1" hangingPunct="1"/>
            <a:endParaRPr lang="en-GB" dirty="0">
              <a:latin typeface="Times New Roman" pitchFamily="28" charset="0"/>
            </a:endParaRPr>
          </a:p>
          <a:p>
            <a:pPr eaLnBrk="1" hangingPunct="1"/>
            <a:r>
              <a:rPr lang="en-GB" i="1" dirty="0">
                <a:latin typeface="Times New Roman" pitchFamily="28" charset="0"/>
              </a:rPr>
              <a:t>Moreover, this immensity  could be the aftermath of just </a:t>
            </a:r>
          </a:p>
          <a:p>
            <a:pPr eaLnBrk="1" hangingPunct="1"/>
            <a:r>
              <a:rPr lang="en-GB" i="1" u="sng" dirty="0">
                <a:latin typeface="Times New Roman" pitchFamily="28" charset="0"/>
              </a:rPr>
              <a:t>one big bang out of many</a:t>
            </a:r>
            <a:r>
              <a:rPr lang="en-GB" i="1" dirty="0">
                <a:latin typeface="Times New Roman" pitchFamily="28" charset="0"/>
              </a:rPr>
              <a:t> (eternal inflation, </a:t>
            </a:r>
            <a:r>
              <a:rPr lang="en-GB" i="1" dirty="0" err="1">
                <a:latin typeface="Times New Roman" pitchFamily="28" charset="0"/>
              </a:rPr>
              <a:t>braneworlds</a:t>
            </a:r>
            <a:r>
              <a:rPr lang="en-GB" i="1" dirty="0">
                <a:latin typeface="Times New Roman" pitchFamily="28" charset="0"/>
              </a:rPr>
              <a:t>, </a:t>
            </a:r>
            <a:r>
              <a:rPr lang="en-GB" i="1" dirty="0" err="1">
                <a:latin typeface="Times New Roman" pitchFamily="28" charset="0"/>
              </a:rPr>
              <a:t>etc</a:t>
            </a:r>
            <a:r>
              <a:rPr lang="en-GB" i="1" dirty="0">
                <a:latin typeface="Times New Roman" pitchFamily="28" charset="0"/>
              </a:rPr>
              <a:t>)</a:t>
            </a:r>
          </a:p>
          <a:p>
            <a:pPr eaLnBrk="1" hangingPunct="1"/>
            <a:endParaRPr lang="en-GB" dirty="0">
              <a:latin typeface="Times New Roman" pitchFamily="28" charset="0"/>
            </a:endParaRPr>
          </a:p>
          <a:p>
            <a:pPr eaLnBrk="1" hangingPunct="1"/>
            <a:endParaRPr lang="en-GB" dirty="0">
              <a:latin typeface="Times New Roman" pitchFamily="28" charset="0"/>
            </a:endParaRPr>
          </a:p>
          <a:p>
            <a:pPr algn="ctr" eaLnBrk="1" hangingPunct="1"/>
            <a:endParaRPr lang="en-GB" dirty="0">
              <a:latin typeface="Times New Roman" pitchFamily="28" charset="0"/>
            </a:endParaRPr>
          </a:p>
          <a:p>
            <a:pPr algn="ctr" eaLnBrk="1" hangingPunct="1"/>
            <a:endParaRPr lang="en-US" dirty="0">
              <a:latin typeface="Times New Roman" pitchFamily="28"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uri Gagarin.jpg"/>
          <p:cNvPicPr>
            <a:picLocks noChangeAspect="1"/>
          </p:cNvPicPr>
          <p:nvPr/>
        </p:nvPicPr>
        <p:blipFill>
          <a:blip r:embed="rId3"/>
          <a:stretch>
            <a:fillRect/>
          </a:stretch>
        </p:blipFill>
        <p:spPr>
          <a:xfrm>
            <a:off x="2057400" y="0"/>
            <a:ext cx="5222875" cy="6858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42-multiverse.jpg                                              00000010 MJR Mac12                      B191BFFC:"/>
          <p:cNvPicPr>
            <a:picLocks noChangeAspect="1" noChangeArrowheads="1"/>
          </p:cNvPicPr>
          <p:nvPr/>
        </p:nvPicPr>
        <p:blipFill>
          <a:blip r:embed="rId3"/>
          <a:srcRect/>
          <a:stretch>
            <a:fillRect/>
          </a:stretch>
        </p:blipFill>
        <p:spPr bwMode="auto">
          <a:xfrm>
            <a:off x="1828800" y="0"/>
            <a:ext cx="6531024" cy="68580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J:\bigbangs_flowchart.gif"/>
          <p:cNvPicPr>
            <a:picLocks noChangeAspect="1" noChangeArrowheads="1"/>
          </p:cNvPicPr>
          <p:nvPr/>
        </p:nvPicPr>
        <p:blipFill>
          <a:blip r:embed="rId3"/>
          <a:srcRect/>
          <a:stretch>
            <a:fillRect/>
          </a:stretch>
        </p:blipFill>
        <p:spPr bwMode="auto">
          <a:xfrm>
            <a:off x="0" y="0"/>
            <a:ext cx="9825038" cy="68580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t>Prerequisites for complex cosmos</a:t>
            </a:r>
          </a:p>
        </p:txBody>
      </p:sp>
      <p:sp>
        <p:nvSpPr>
          <p:cNvPr id="130051" name="Rectangle 3"/>
          <p:cNvSpPr>
            <a:spLocks noGrp="1" noChangeArrowheads="1"/>
          </p:cNvSpPr>
          <p:nvPr>
            <p:ph type="body" idx="1"/>
          </p:nvPr>
        </p:nvSpPr>
        <p:spPr/>
        <p:txBody>
          <a:bodyPr/>
          <a:lstStyle/>
          <a:p>
            <a:pPr>
              <a:lnSpc>
                <a:spcPct val="90000"/>
              </a:lnSpc>
            </a:pPr>
            <a:r>
              <a:rPr lang="en-US" sz="2800" i="1" dirty="0" smtClean="0"/>
              <a:t>Gravity – to enhance density contrasts in the  expanding universe, and to bind stars and galaxies together. </a:t>
            </a:r>
            <a:endParaRPr lang="en-US" sz="2800" i="1" dirty="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10;Picture 2.png                                                  0005CE73Macintosh HD                   BE963657:"/>
          <p:cNvPicPr>
            <a:picLocks noChangeAspect="1" noChangeArrowheads="1"/>
          </p:cNvPicPr>
          <p:nvPr/>
        </p:nvPicPr>
        <p:blipFill>
          <a:blip r:embed="rId3"/>
          <a:srcRect/>
          <a:stretch>
            <a:fillRect/>
          </a:stretch>
        </p:blipFill>
        <p:spPr bwMode="auto">
          <a:xfrm>
            <a:off x="990600" y="1282701"/>
            <a:ext cx="7086600" cy="4246563"/>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1266" name="Picture 2" descr="scales_of_cosmic_structure.jpg                                 00000010 MJR Mac12                      B191BFFC:"/>
          <p:cNvPicPr>
            <a:picLocks noChangeAspect="1" noChangeArrowheads="1"/>
          </p:cNvPicPr>
          <p:nvPr/>
        </p:nvPicPr>
        <p:blipFill>
          <a:blip r:embed="rId3"/>
          <a:srcRect/>
          <a:stretch>
            <a:fillRect/>
          </a:stretch>
        </p:blipFill>
        <p:spPr bwMode="auto">
          <a:xfrm>
            <a:off x="2154250" y="744540"/>
            <a:ext cx="4835525" cy="5368925"/>
          </a:xfrm>
          <a:prstGeom prst="rect">
            <a:avLst/>
          </a:prstGeom>
          <a:noFill/>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5257800"/>
          </a:xfrm>
        </p:spPr>
        <p:txBody>
          <a:bodyPr/>
          <a:lstStyle/>
          <a:p>
            <a:r>
              <a:rPr lang="en-US" dirty="0" smtClean="0"/>
              <a:t>NOTE:   </a:t>
            </a:r>
            <a:br>
              <a:rPr lang="en-US" dirty="0" smtClean="0"/>
            </a:br>
            <a:r>
              <a:rPr lang="en-US" dirty="0" smtClean="0"/>
              <a:t>G must be weak, but is </a:t>
            </a:r>
            <a:r>
              <a:rPr lang="en-US" i="1" dirty="0" smtClean="0"/>
              <a:t>not</a:t>
            </a:r>
            <a:r>
              <a:rPr lang="en-US" dirty="0" smtClean="0"/>
              <a:t> ‘fine-tuned’ – the universe might be even more interesting if it were still weaker.</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Prerequisites for complex cosmos</a:t>
            </a:r>
          </a:p>
        </p:txBody>
      </p:sp>
      <p:sp>
        <p:nvSpPr>
          <p:cNvPr id="36867" name="Rectangle 3"/>
          <p:cNvSpPr>
            <a:spLocks noGrp="1" noChangeArrowheads="1"/>
          </p:cNvSpPr>
          <p:nvPr>
            <p:ph type="body" idx="1"/>
          </p:nvPr>
        </p:nvSpPr>
        <p:spPr/>
        <p:txBody>
          <a:bodyPr/>
          <a:lstStyle/>
          <a:p>
            <a:pPr>
              <a:lnSpc>
                <a:spcPct val="90000"/>
              </a:lnSpc>
            </a:pPr>
            <a:r>
              <a:rPr lang="en-US" sz="2800" i="1" dirty="0"/>
              <a:t>Gravity -- but weaker the better</a:t>
            </a:r>
            <a:r>
              <a:rPr lang="en-US" sz="2800" dirty="0"/>
              <a:t>  </a:t>
            </a:r>
            <a:r>
              <a:rPr lang="en-US" sz="2800" i="1" dirty="0"/>
              <a:t>(at least one very large number in physics)</a:t>
            </a:r>
            <a:endParaRPr lang="en-US" sz="2800" i="1" dirty="0" smtClean="0"/>
          </a:p>
          <a:p>
            <a:pPr>
              <a:lnSpc>
                <a:spcPct val="90000"/>
              </a:lnSpc>
            </a:pPr>
            <a:r>
              <a:rPr lang="en-US" sz="2800" i="1" dirty="0" smtClean="0"/>
              <a:t>Non</a:t>
            </a:r>
            <a:r>
              <a:rPr lang="en-US" sz="2800" i="1" dirty="0"/>
              <a:t>-trivial chemistry</a:t>
            </a:r>
            <a:r>
              <a:rPr lang="en-US" sz="2800" dirty="0"/>
              <a:t> (</a:t>
            </a:r>
            <a:r>
              <a:rPr lang="en-US" sz="2800" i="1" dirty="0"/>
              <a:t>‘tuning’ between nuclear and </a:t>
            </a:r>
            <a:r>
              <a:rPr lang="en-US" sz="2800" i="1" dirty="0" err="1"/>
              <a:t>e-m</a:t>
            </a:r>
            <a:r>
              <a:rPr lang="en-US" sz="2800" i="1" dirty="0"/>
              <a:t> forces</a:t>
            </a:r>
            <a:r>
              <a:rPr lang="en-US" sz="2800" i="1" dirty="0" smtClean="0"/>
              <a:t>)</a:t>
            </a:r>
            <a:endParaRPr lang="en-US" sz="2800" i="1" dirty="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ae534"/>
          <p:cNvPicPr>
            <a:picLocks noChangeAspect="1" noChangeArrowheads="1"/>
          </p:cNvPicPr>
          <p:nvPr/>
        </p:nvPicPr>
        <p:blipFill>
          <a:blip r:embed="rId5"/>
          <a:srcRect/>
          <a:stretch>
            <a:fillRect/>
          </a:stretch>
        </p:blipFill>
        <p:spPr bwMode="auto">
          <a:xfrm>
            <a:off x="176227" y="-4763"/>
            <a:ext cx="8662987" cy="6862763"/>
          </a:xfrm>
          <a:prstGeom prst="rect">
            <a:avLst/>
          </a:prstGeom>
          <a:noFill/>
        </p:spPr>
      </p:pic>
      <p:pic>
        <p:nvPicPr>
          <p:cNvPr id="88067" name="Picture 3" descr="fig14_5"/>
          <p:cNvPicPr>
            <a:picLocks noChangeAspect="1" noChangeArrowheads="1"/>
          </p:cNvPicPr>
          <p:nvPr/>
        </p:nvPicPr>
        <p:blipFill>
          <a:blip r:embed="rId6">
            <a:clrChange>
              <a:clrFrom>
                <a:srgbClr val="FCFBFF"/>
              </a:clrFrom>
              <a:clrTo>
                <a:srgbClr val="FCFBFF">
                  <a:alpha val="0"/>
                </a:srgbClr>
              </a:clrTo>
            </a:clrChange>
          </a:blip>
          <a:srcRect/>
          <a:stretch>
            <a:fillRect/>
          </a:stretch>
        </p:blipFill>
        <p:spPr bwMode="auto">
          <a:xfrm>
            <a:off x="1231900" y="355601"/>
            <a:ext cx="5943600" cy="2355851"/>
          </a:xfrm>
          <a:prstGeom prst="rect">
            <a:avLst/>
          </a:prstGeom>
          <a:noFill/>
        </p:spPr>
      </p:pic>
      <p:pic>
        <p:nvPicPr>
          <p:cNvPr id="88068" name="Picture 4" descr="qaz"/>
          <p:cNvPicPr>
            <a:picLocks noChangeAspect="1" noChangeArrowheads="1"/>
          </p:cNvPicPr>
          <p:nvPr/>
        </p:nvPicPr>
        <p:blipFill>
          <a:blip r:embed="rId7"/>
          <a:srcRect/>
          <a:stretch>
            <a:fillRect/>
          </a:stretch>
        </p:blipFill>
        <p:spPr bwMode="auto">
          <a:xfrm>
            <a:off x="1177925" y="4265613"/>
            <a:ext cx="7181850" cy="879475"/>
          </a:xfrm>
          <a:prstGeom prst="rect">
            <a:avLst/>
          </a:prstGeom>
          <a:noFill/>
        </p:spPr>
      </p:pic>
      <p:sp>
        <p:nvSpPr>
          <p:cNvPr id="88069" name="Text Box 5"/>
          <p:cNvSpPr txBox="1">
            <a:spLocks noChangeArrowheads="1"/>
          </p:cNvSpPr>
          <p:nvPr/>
        </p:nvSpPr>
        <p:spPr bwMode="auto">
          <a:xfrm>
            <a:off x="1130300" y="3733809"/>
            <a:ext cx="7899400" cy="461665"/>
          </a:xfrm>
          <a:prstGeom prst="rect">
            <a:avLst/>
          </a:prstGeom>
          <a:noFill/>
          <a:ln w="9525">
            <a:noFill/>
            <a:miter lim="800000"/>
            <a:headEnd/>
            <a:tailEnd/>
          </a:ln>
          <a:effectLst/>
        </p:spPr>
        <p:txBody>
          <a:bodyPr>
            <a:prstTxWarp prst="textNoShape">
              <a:avLst/>
            </a:prstTxWarp>
            <a:spAutoFit/>
          </a:bodyPr>
          <a:lstStyle/>
          <a:p>
            <a:pPr>
              <a:spcBef>
                <a:spcPct val="50000"/>
              </a:spcBef>
            </a:pPr>
            <a:r>
              <a:rPr kumimoji="1" lang="en-US">
                <a:solidFill>
                  <a:schemeClr val="accent2"/>
                </a:solidFill>
                <a:latin typeface="Times New Roman" pitchFamily="28" charset="0"/>
              </a:rPr>
              <a:t>Semi-empirical mass formula (von Weizs</a:t>
            </a:r>
            <a:r>
              <a:rPr kumimoji="1" lang="en-US" altLang="ja-JP">
                <a:solidFill>
                  <a:schemeClr val="accent2"/>
                </a:solidFill>
                <a:latin typeface="Times New Roman" pitchFamily="28" charset="0"/>
                <a:ea typeface="ＭＳ Ｐゴシック" pitchFamily="28" charset="-128"/>
                <a:cs typeface="ＭＳ Ｐゴシック" pitchFamily="28" charset="-128"/>
              </a:rPr>
              <a:t>äcker 1935, …):</a:t>
            </a:r>
            <a:r>
              <a:rPr kumimoji="1" lang="en-US">
                <a:latin typeface="Times New Roman" pitchFamily="28" charset="0"/>
              </a:rPr>
              <a:t> </a:t>
            </a:r>
          </a:p>
        </p:txBody>
      </p:sp>
      <p:sp>
        <p:nvSpPr>
          <p:cNvPr id="88070" name="Text Box 6"/>
          <p:cNvSpPr txBox="1">
            <a:spLocks noChangeArrowheads="1"/>
          </p:cNvSpPr>
          <p:nvPr/>
        </p:nvSpPr>
        <p:spPr bwMode="auto">
          <a:xfrm>
            <a:off x="1219200" y="5461000"/>
            <a:ext cx="7391400" cy="523220"/>
          </a:xfrm>
          <a:prstGeom prst="rect">
            <a:avLst/>
          </a:prstGeom>
          <a:noFill/>
          <a:ln w="9525">
            <a:noFill/>
            <a:miter lim="800000"/>
            <a:headEnd/>
            <a:tailEnd/>
          </a:ln>
          <a:effectLst/>
        </p:spPr>
        <p:txBody>
          <a:bodyPr>
            <a:prstTxWarp prst="textNoShape">
              <a:avLst/>
            </a:prstTxWarp>
            <a:spAutoFit/>
          </a:bodyPr>
          <a:lstStyle/>
          <a:p>
            <a:pPr>
              <a:spcBef>
                <a:spcPct val="50000"/>
              </a:spcBef>
            </a:pPr>
            <a:r>
              <a:rPr kumimoji="1" lang="en-US">
                <a:solidFill>
                  <a:srgbClr val="FF0000"/>
                </a:solidFill>
                <a:latin typeface="Times New Roman" pitchFamily="28" charset="0"/>
              </a:rPr>
              <a:t>How do these numbers depend on (</a:t>
            </a:r>
            <a:r>
              <a:rPr kumimoji="1" lang="en-US">
                <a:solidFill>
                  <a:srgbClr val="FF0000"/>
                </a:solidFill>
                <a:latin typeface="Symbol" pitchFamily="28" charset="2"/>
                <a:sym typeface="Symbol" pitchFamily="28" charset="2"/>
              </a:rPr>
              <a:t></a:t>
            </a:r>
            <a:r>
              <a:rPr kumimoji="1" lang="en-US">
                <a:solidFill>
                  <a:srgbClr val="FF0000"/>
                </a:solidFill>
                <a:latin typeface="Times New Roman" pitchFamily="28" charset="0"/>
              </a:rPr>
              <a:t>,</a:t>
            </a:r>
            <a:r>
              <a:rPr kumimoji="1" lang="en-US" sz="2800">
                <a:solidFill>
                  <a:srgbClr val="FF0000"/>
                </a:solidFill>
                <a:latin typeface="Symbol" pitchFamily="28" charset="2"/>
                <a:sym typeface="Symbol" pitchFamily="28" charset="2"/>
              </a:rPr>
              <a:t></a:t>
            </a:r>
            <a:r>
              <a:rPr kumimoji="1" lang="en-US" sz="2800" baseline="-25000">
                <a:solidFill>
                  <a:srgbClr val="FF0000"/>
                </a:solidFill>
                <a:latin typeface="Times New Roman" pitchFamily="28" charset="0"/>
              </a:rPr>
              <a:t>QCD</a:t>
            </a:r>
            <a:r>
              <a:rPr kumimoji="1" lang="en-US" sz="2800">
                <a:solidFill>
                  <a:srgbClr val="FF0000"/>
                </a:solidFill>
                <a:latin typeface="Times New Roman" pitchFamily="28" charset="0"/>
                <a:sym typeface="Symbol" pitchFamily="28" charset="2"/>
              </a:rPr>
              <a:t>,m</a:t>
            </a:r>
            <a:r>
              <a:rPr kumimoji="1" lang="en-US" sz="2800" baseline="-25000">
                <a:solidFill>
                  <a:srgbClr val="FF0000"/>
                </a:solidFill>
                <a:latin typeface="Times New Roman" pitchFamily="28" charset="0"/>
              </a:rPr>
              <a:t>u</a:t>
            </a:r>
            <a:r>
              <a:rPr kumimoji="1" lang="en-US" sz="2800">
                <a:solidFill>
                  <a:srgbClr val="FF0000"/>
                </a:solidFill>
                <a:latin typeface="Times New Roman" pitchFamily="28" charset="0"/>
                <a:sym typeface="Symbol" pitchFamily="28" charset="2"/>
              </a:rPr>
              <a:t>,m</a:t>
            </a:r>
            <a:r>
              <a:rPr kumimoji="1" lang="en-US" sz="2800" baseline="-25000">
                <a:solidFill>
                  <a:srgbClr val="FF0000"/>
                </a:solidFill>
                <a:latin typeface="Times New Roman" pitchFamily="28" charset="0"/>
              </a:rPr>
              <a:t>d</a:t>
            </a:r>
            <a:r>
              <a:rPr kumimoji="1" lang="en-US" sz="2800">
                <a:solidFill>
                  <a:srgbClr val="FF0000"/>
                </a:solidFill>
                <a:latin typeface="Times New Roman" pitchFamily="28" charset="0"/>
                <a:sym typeface="Symbol" pitchFamily="28" charset="2"/>
              </a:rPr>
              <a:t>)?</a:t>
            </a:r>
          </a:p>
        </p:txBody>
      </p:sp>
      <p:sp>
        <p:nvSpPr>
          <p:cNvPr id="88071" name="Text Box 7"/>
          <p:cNvSpPr txBox="1">
            <a:spLocks noChangeArrowheads="1"/>
          </p:cNvSpPr>
          <p:nvPr/>
        </p:nvSpPr>
        <p:spPr bwMode="auto">
          <a:xfrm flipV="1">
            <a:off x="593736" y="7191385"/>
            <a:ext cx="1235075" cy="1200329"/>
          </a:xfrm>
          <a:prstGeom prst="rect">
            <a:avLst/>
          </a:prstGeom>
          <a:solidFill>
            <a:srgbClr val="FFFF00"/>
          </a:solidFill>
          <a:ln w="76200">
            <a:solidFill>
              <a:srgbClr val="FF0000"/>
            </a:solidFill>
            <a:miter lim="800000"/>
            <a:headEnd/>
            <a:tailEnd/>
          </a:ln>
          <a:effectLst/>
        </p:spPr>
        <p:txBody>
          <a:bodyPr>
            <a:prstTxWarp prst="textNoShape">
              <a:avLst/>
            </a:prstTxWarp>
            <a:spAutoFit/>
          </a:bodyPr>
          <a:lstStyle/>
          <a:p>
            <a:pPr>
              <a:spcBef>
                <a:spcPct val="50000"/>
              </a:spcBef>
            </a:pPr>
            <a:r>
              <a:rPr kumimoji="1" lang="en-US" sz="3600">
                <a:solidFill>
                  <a:srgbClr val="FF0000"/>
                </a:solidFill>
                <a:latin typeface="Times New Roman" pitchFamily="28" charset="0"/>
              </a:rPr>
              <a:t>Homeork:</a:t>
            </a:r>
            <a:endParaRPr kumimoji="1" lang="en-US" sz="4000">
              <a:solidFill>
                <a:srgbClr val="FF0000"/>
              </a:solidFill>
              <a:latin typeface="Times New Roman" pitchFamily="28" charset="0"/>
              <a:sym typeface="Symbol" pitchFamily="28" charset="2"/>
            </a:endParaRPr>
          </a:p>
        </p:txBody>
      </p:sp>
      <p:sp>
        <p:nvSpPr>
          <p:cNvPr id="88072" name="Rectangle 8"/>
          <p:cNvSpPr>
            <a:spLocks noChangeArrowheads="1"/>
          </p:cNvSpPr>
          <p:nvPr/>
        </p:nvSpPr>
        <p:spPr bwMode="auto">
          <a:xfrm>
            <a:off x="2501900" y="609603"/>
            <a:ext cx="800100" cy="2667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88073" name="Rectangle 9"/>
          <p:cNvSpPr>
            <a:spLocks noChangeArrowheads="1"/>
          </p:cNvSpPr>
          <p:nvPr/>
        </p:nvSpPr>
        <p:spPr bwMode="auto">
          <a:xfrm>
            <a:off x="5753100" y="622300"/>
            <a:ext cx="647700" cy="2540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prism/>
        <p:sndAc>
          <p:stSnd>
            <p:snd r:embed="rId4" name="CAMERA.WAV"/>
          </p:stSnd>
        </p:sndAc>
      </p:transition>
    </mc:Choice>
    <mc:Fallback xmlns:mv="urn:schemas-microsoft-com:mac:vml" xmlns="">
      <mp:transition xmlns:mp="http://schemas.microsoft.com/office/mac/powerpoint/2008/main">
        <mp:sndAc>
          <p:stSnd>
            <p:snd r:embed="rId8" name="CAMERA.WAV"/>
          </p:stSnd>
        </mp:sndAc>
      </m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Prerequisites for complex cosmos</a:t>
            </a:r>
          </a:p>
        </p:txBody>
      </p:sp>
      <p:sp>
        <p:nvSpPr>
          <p:cNvPr id="36867" name="Rectangle 3"/>
          <p:cNvSpPr>
            <a:spLocks noGrp="1" noChangeArrowheads="1"/>
          </p:cNvSpPr>
          <p:nvPr>
            <p:ph type="body" idx="1"/>
          </p:nvPr>
        </p:nvSpPr>
        <p:spPr/>
        <p:txBody>
          <a:bodyPr/>
          <a:lstStyle/>
          <a:p>
            <a:pPr>
              <a:lnSpc>
                <a:spcPct val="90000"/>
              </a:lnSpc>
            </a:pPr>
            <a:r>
              <a:rPr lang="en-US" sz="2800" i="1" dirty="0"/>
              <a:t>Gravity -- but weaker the better</a:t>
            </a:r>
            <a:r>
              <a:rPr lang="en-US" sz="2800" dirty="0"/>
              <a:t>  </a:t>
            </a:r>
            <a:r>
              <a:rPr lang="en-US" sz="2800" i="1" dirty="0"/>
              <a:t>(at least one very large number in physics)</a:t>
            </a:r>
            <a:endParaRPr lang="en-US" sz="2800" i="1" dirty="0" smtClean="0"/>
          </a:p>
          <a:p>
            <a:pPr>
              <a:lnSpc>
                <a:spcPct val="90000"/>
              </a:lnSpc>
            </a:pPr>
            <a:r>
              <a:rPr lang="en-US" sz="2800" i="1" dirty="0" smtClean="0"/>
              <a:t>Non</a:t>
            </a:r>
            <a:r>
              <a:rPr lang="en-US" sz="2800" i="1" dirty="0"/>
              <a:t>-trivial chemistry</a:t>
            </a:r>
            <a:r>
              <a:rPr lang="en-US" sz="2800" dirty="0"/>
              <a:t> (</a:t>
            </a:r>
            <a:r>
              <a:rPr lang="en-US" sz="2800" i="1" dirty="0"/>
              <a:t>‘tuning’ between nuclear and </a:t>
            </a:r>
            <a:r>
              <a:rPr lang="en-US" sz="2800" i="1" dirty="0" err="1"/>
              <a:t>e-m</a:t>
            </a:r>
            <a:r>
              <a:rPr lang="en-US" sz="2800" i="1" dirty="0"/>
              <a:t> forces</a:t>
            </a:r>
            <a:r>
              <a:rPr lang="en-US" sz="2800" i="1" dirty="0" smtClean="0"/>
              <a:t>)</a:t>
            </a:r>
          </a:p>
          <a:p>
            <a:pPr>
              <a:lnSpc>
                <a:spcPct val="90000"/>
              </a:lnSpc>
            </a:pPr>
            <a:r>
              <a:rPr lang="en-US" sz="2800" i="1" dirty="0" smtClean="0"/>
              <a:t>Enough atoms to make stars</a:t>
            </a:r>
            <a:endParaRPr lang="en-US" sz="2800" i="1" dirty="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4-08-05 at 18.39.24.png"/>
          <p:cNvPicPr>
            <a:picLocks noGrp="1" noChangeAspect="1"/>
          </p:cNvPicPr>
          <p:nvPr>
            <p:ph idx="1"/>
          </p:nvPr>
        </p:nvPicPr>
        <p:blipFill>
          <a:blip r:embed="rId2"/>
          <a:srcRect t="-18162" b="-18162"/>
          <a:stretch>
            <a:fillRect/>
          </a:stretch>
        </p:blipFill>
        <p:spPr>
          <a:xfrm>
            <a:off x="-33867" y="-603448"/>
            <a:ext cx="9177867" cy="7776864"/>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4-Earth_from_space-Apollo8.jpg                                000544E6Macintosh HD                   BCFB952A:"/>
          <p:cNvPicPr>
            <a:picLocks noChangeAspect="1" noChangeArrowheads="1"/>
          </p:cNvPicPr>
          <p:nvPr/>
        </p:nvPicPr>
        <p:blipFill>
          <a:blip r:embed="rId2"/>
          <a:srcRect/>
          <a:stretch>
            <a:fillRect/>
          </a:stretch>
        </p:blipFill>
        <p:spPr bwMode="auto">
          <a:xfrm>
            <a:off x="323528" y="-603448"/>
            <a:ext cx="8495928" cy="8048627"/>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Prerequisites for complex cosmos</a:t>
            </a:r>
          </a:p>
        </p:txBody>
      </p:sp>
      <p:sp>
        <p:nvSpPr>
          <p:cNvPr id="36867" name="Rectangle 3"/>
          <p:cNvSpPr>
            <a:spLocks noGrp="1" noChangeArrowheads="1"/>
          </p:cNvSpPr>
          <p:nvPr>
            <p:ph type="body" idx="1"/>
          </p:nvPr>
        </p:nvSpPr>
        <p:spPr/>
        <p:txBody>
          <a:bodyPr/>
          <a:lstStyle/>
          <a:p>
            <a:pPr>
              <a:lnSpc>
                <a:spcPct val="90000"/>
              </a:lnSpc>
            </a:pPr>
            <a:r>
              <a:rPr lang="en-US" sz="2800" i="1" dirty="0"/>
              <a:t>Gravity -- but weaker the better</a:t>
            </a:r>
            <a:r>
              <a:rPr lang="en-US" sz="2800" dirty="0"/>
              <a:t>  </a:t>
            </a:r>
            <a:r>
              <a:rPr lang="en-US" sz="2800" i="1" dirty="0"/>
              <a:t>(at least one very large number in physics)</a:t>
            </a:r>
            <a:endParaRPr lang="en-US" sz="2800" i="1" dirty="0" smtClean="0"/>
          </a:p>
          <a:p>
            <a:pPr>
              <a:lnSpc>
                <a:spcPct val="90000"/>
              </a:lnSpc>
            </a:pPr>
            <a:r>
              <a:rPr lang="en-US" sz="2800" i="1" dirty="0" smtClean="0"/>
              <a:t>Non</a:t>
            </a:r>
            <a:r>
              <a:rPr lang="en-US" sz="2800" i="1" dirty="0"/>
              <a:t>-trivial chemistry</a:t>
            </a:r>
            <a:r>
              <a:rPr lang="en-US" sz="2800" dirty="0"/>
              <a:t> (</a:t>
            </a:r>
            <a:r>
              <a:rPr lang="en-US" sz="2800" i="1" dirty="0"/>
              <a:t>‘tuning’ between nuclear and </a:t>
            </a:r>
            <a:r>
              <a:rPr lang="en-US" sz="2800" i="1" dirty="0" err="1"/>
              <a:t>e-m</a:t>
            </a:r>
            <a:r>
              <a:rPr lang="en-US" sz="2800" i="1" dirty="0"/>
              <a:t> forces</a:t>
            </a:r>
            <a:r>
              <a:rPr lang="en-US" sz="2800" i="1" dirty="0" smtClean="0"/>
              <a:t>)</a:t>
            </a:r>
          </a:p>
          <a:p>
            <a:pPr>
              <a:lnSpc>
                <a:spcPct val="90000"/>
              </a:lnSpc>
            </a:pPr>
            <a:r>
              <a:rPr lang="en-US" sz="2800" i="1" dirty="0" smtClean="0"/>
              <a:t>Enough atoms to make stars</a:t>
            </a:r>
          </a:p>
          <a:p>
            <a:pPr>
              <a:lnSpc>
                <a:spcPct val="90000"/>
              </a:lnSpc>
            </a:pPr>
            <a:r>
              <a:rPr lang="en-US" sz="2800" i="1" dirty="0" smtClean="0"/>
              <a:t>Initial fluctuations of appropriate amplitude  (Q)</a:t>
            </a:r>
            <a:endParaRPr lang="en-US" sz="2800" i="1" dirty="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PPP</a:t>
            </a:r>
            <a:endParaRPr lang="en-US" dirty="0"/>
          </a:p>
        </p:txBody>
      </p:sp>
      <p:pic>
        <p:nvPicPr>
          <p:cNvPr id="4" name="Content Placeholder 3" descr="planck_976.jpg"/>
          <p:cNvPicPr>
            <a:picLocks noGrp="1" noChangeAspect="1"/>
          </p:cNvPicPr>
          <p:nvPr>
            <p:ph idx="1"/>
          </p:nvPr>
        </p:nvPicPr>
        <p:blipFill>
          <a:blip r:embed="rId2"/>
          <a:srcRect t="-2725" b="-2725"/>
          <a:stretch>
            <a:fillRect/>
          </a:stretch>
        </p:blipFill>
        <p:spPr>
          <a:xfrm>
            <a:off x="1" y="1066800"/>
            <a:ext cx="9144000" cy="4800600"/>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362200" y="609609"/>
            <a:ext cx="4377070" cy="461665"/>
          </a:xfrm>
          <a:prstGeom prst="rect">
            <a:avLst/>
          </a:prstGeom>
          <a:noFill/>
          <a:ln w="9525">
            <a:noFill/>
            <a:miter lim="800000"/>
            <a:headEnd/>
            <a:tailEnd/>
          </a:ln>
          <a:effectLst/>
        </p:spPr>
        <p:txBody>
          <a:bodyPr wrap="none">
            <a:prstTxWarp prst="textNoShape">
              <a:avLst/>
            </a:prstTxWarp>
            <a:spAutoFit/>
          </a:bodyPr>
          <a:lstStyle/>
          <a:p>
            <a:pPr eaLnBrk="1" hangingPunct="1"/>
            <a:r>
              <a:rPr lang="en-GB" b="1">
                <a:latin typeface="Times New Roman" pitchFamily="28" charset="0"/>
              </a:rPr>
              <a:t>FLUCTUATION AMPLITUDE</a:t>
            </a:r>
            <a:endParaRPr lang="en-US" b="1">
              <a:latin typeface="Times New Roman" pitchFamily="28" charset="0"/>
            </a:endParaRPr>
          </a:p>
        </p:txBody>
      </p:sp>
      <p:sp>
        <p:nvSpPr>
          <p:cNvPr id="20483" name="Text Box 3"/>
          <p:cNvSpPr txBox="1">
            <a:spLocks noChangeArrowheads="1"/>
          </p:cNvSpPr>
          <p:nvPr/>
        </p:nvSpPr>
        <p:spPr bwMode="auto">
          <a:xfrm>
            <a:off x="4784725" y="1946284"/>
            <a:ext cx="184666" cy="461665"/>
          </a:xfrm>
          <a:prstGeom prst="rect">
            <a:avLst/>
          </a:prstGeom>
          <a:noFill/>
          <a:ln w="9525">
            <a:noFill/>
            <a:miter lim="800000"/>
            <a:headEnd/>
            <a:tailEnd/>
          </a:ln>
          <a:effectLst/>
        </p:spPr>
        <p:txBody>
          <a:bodyPr wrap="none">
            <a:prstTxWarp prst="textNoShape">
              <a:avLst/>
            </a:prstTxWarp>
            <a:spAutoFit/>
          </a:bodyPr>
          <a:lstStyle/>
          <a:p>
            <a:pPr eaLnBrk="1" hangingPunct="1"/>
            <a:endParaRPr lang="en-US">
              <a:latin typeface="Times New Roman" pitchFamily="28" charset="0"/>
            </a:endParaRPr>
          </a:p>
        </p:txBody>
      </p:sp>
      <p:graphicFrame>
        <p:nvGraphicFramePr>
          <p:cNvPr id="20484" name="Object 4"/>
          <p:cNvGraphicFramePr>
            <a:graphicFrameLocks noChangeAspect="1"/>
          </p:cNvGraphicFramePr>
          <p:nvPr/>
        </p:nvGraphicFramePr>
        <p:xfrm>
          <a:off x="3581400" y="1371601"/>
          <a:ext cx="2660650" cy="1049339"/>
        </p:xfrm>
        <a:graphic>
          <a:graphicData uri="http://schemas.openxmlformats.org/presentationml/2006/ole">
            <mc:AlternateContent xmlns:mc="http://schemas.openxmlformats.org/markup-compatibility/2006">
              <mc:Choice xmlns:v="urn:schemas-microsoft-com:vml" Requires="v">
                <p:oleObj spid="_x0000_s20501" name="Equation" r:id="rId5" imgW="1054100" imgH="431800" progId="Equation.3">
                  <p:embed/>
                </p:oleObj>
              </mc:Choice>
              <mc:Fallback>
                <p:oleObj name="Equation" r:id="rId5" imgW="1054100" imgH="431800" progId="Equation.3">
                  <p:embed/>
                  <p:pic>
                    <p:nvPicPr>
                      <p:cNvPr id="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371601"/>
                        <a:ext cx="2660650" cy="10493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85" name="Object 5"/>
          <p:cNvGraphicFramePr>
            <a:graphicFrameLocks noChangeAspect="1"/>
          </p:cNvGraphicFramePr>
          <p:nvPr/>
        </p:nvGraphicFramePr>
        <p:xfrm>
          <a:off x="4514850" y="3321051"/>
          <a:ext cx="114300" cy="215900"/>
        </p:xfrm>
        <a:graphic>
          <a:graphicData uri="http://schemas.openxmlformats.org/presentationml/2006/ole">
            <mc:AlternateContent xmlns:mc="http://schemas.openxmlformats.org/markup-compatibility/2006">
              <mc:Choice xmlns:v="urn:schemas-microsoft-com:vml" Requires="v">
                <p:oleObj spid="_x0000_s20502" name="Equation" r:id="rId7" imgW="114300" imgH="215900" progId="Equation.3">
                  <p:embed/>
                </p:oleObj>
              </mc:Choice>
              <mc:Fallback>
                <p:oleObj name="Equation" r:id="rId7" imgW="114300" imgH="215900" progId="Equation.3">
                  <p:embed/>
                  <p:pic>
                    <p:nvPicPr>
                      <p:cNvPr id="0"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21051"/>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6" name="Text Box 6"/>
          <p:cNvSpPr txBox="1">
            <a:spLocks noChangeArrowheads="1"/>
          </p:cNvSpPr>
          <p:nvPr/>
        </p:nvSpPr>
        <p:spPr bwMode="auto">
          <a:xfrm>
            <a:off x="1905000" y="2362206"/>
            <a:ext cx="5638800" cy="1938992"/>
          </a:xfrm>
          <a:prstGeom prst="rect">
            <a:avLst/>
          </a:prstGeom>
          <a:noFill/>
          <a:ln w="9525">
            <a:noFill/>
            <a:miter lim="800000"/>
            <a:headEnd/>
            <a:tailEnd/>
          </a:ln>
          <a:effectLst/>
        </p:spPr>
        <p:txBody>
          <a:bodyPr>
            <a:prstTxWarp prst="textNoShape">
              <a:avLst/>
            </a:prstTxWarp>
            <a:spAutoFit/>
          </a:bodyPr>
          <a:lstStyle/>
          <a:p>
            <a:pPr eaLnBrk="1" hangingPunct="1"/>
            <a:r>
              <a:rPr lang="en-GB" dirty="0">
                <a:latin typeface="Times New Roman" pitchFamily="28" charset="0"/>
              </a:rPr>
              <a:t>Bound </a:t>
            </a:r>
            <a:r>
              <a:rPr lang="en-GB" dirty="0" smtClean="0">
                <a:latin typeface="Times New Roman" pitchFamily="28" charset="0"/>
              </a:rPr>
              <a:t>Systems </a:t>
            </a:r>
            <a:r>
              <a:rPr lang="en-GB" dirty="0">
                <a:latin typeface="Times New Roman" pitchFamily="28" charset="0"/>
              </a:rPr>
              <a:t>with Gravitational </a:t>
            </a:r>
          </a:p>
          <a:p>
            <a:pPr eaLnBrk="1" hangingPunct="1"/>
            <a:r>
              <a:rPr lang="en-GB" dirty="0">
                <a:latin typeface="Times New Roman" pitchFamily="28" charset="0"/>
              </a:rPr>
              <a:t>Binding </a:t>
            </a:r>
            <a:r>
              <a:rPr lang="en-GB" dirty="0" smtClean="0">
                <a:latin typeface="Times New Roman" pitchFamily="28" charset="0"/>
              </a:rPr>
              <a:t>Energy Q </a:t>
            </a:r>
            <a:r>
              <a:rPr lang="en-GB" dirty="0" err="1" smtClean="0">
                <a:latin typeface="Times New Roman" pitchFamily="28" charset="0"/>
              </a:rPr>
              <a:t>m</a:t>
            </a:r>
            <a:r>
              <a:rPr lang="en-GB" dirty="0" smtClean="0">
                <a:latin typeface="Times New Roman" pitchFamily="28" charset="0"/>
              </a:rPr>
              <a:t> c</a:t>
            </a:r>
            <a:r>
              <a:rPr lang="en-GB" u="sng" dirty="0" smtClean="0">
                <a:latin typeface="Times New Roman" pitchFamily="28" charset="0"/>
              </a:rPr>
              <a:t>2</a:t>
            </a:r>
            <a:endParaRPr lang="en-GB" dirty="0" smtClean="0">
              <a:latin typeface="Times New Roman" pitchFamily="28" charset="0"/>
            </a:endParaRPr>
          </a:p>
          <a:p>
            <a:pPr eaLnBrk="1" hangingPunct="1"/>
            <a:endParaRPr lang="en-GB" dirty="0" smtClean="0">
              <a:latin typeface="Times New Roman" pitchFamily="28" charset="0"/>
            </a:endParaRPr>
          </a:p>
          <a:p>
            <a:pPr eaLnBrk="1" hangingPunct="1"/>
            <a:r>
              <a:rPr lang="en-GB" dirty="0" smtClean="0">
                <a:latin typeface="Times New Roman" pitchFamily="28" charset="0"/>
              </a:rPr>
              <a:t>    </a:t>
            </a:r>
          </a:p>
          <a:p>
            <a:pPr eaLnBrk="1" hangingPunct="1"/>
            <a:endParaRPr lang="en-US" dirty="0">
              <a:latin typeface="Times New Roman" pitchFamily="28" charset="0"/>
            </a:endParaRPr>
          </a:p>
        </p:txBody>
      </p:sp>
      <p:sp>
        <p:nvSpPr>
          <p:cNvPr id="20490" name="Text Box 10"/>
          <p:cNvSpPr txBox="1">
            <a:spLocks noChangeArrowheads="1"/>
          </p:cNvSpPr>
          <p:nvPr/>
        </p:nvSpPr>
        <p:spPr bwMode="auto">
          <a:xfrm flipV="1">
            <a:off x="1981200" y="4140201"/>
            <a:ext cx="4724400" cy="461665"/>
          </a:xfrm>
          <a:prstGeom prst="rect">
            <a:avLst/>
          </a:prstGeom>
          <a:noFill/>
          <a:ln w="9525">
            <a:noFill/>
            <a:miter lim="800000"/>
            <a:headEnd/>
            <a:tailEnd/>
          </a:ln>
          <a:effectLst/>
        </p:spPr>
        <p:txBody>
          <a:bodyPr rot="10800000" wrap="square">
            <a:prstTxWarp prst="textNoShape">
              <a:avLst/>
            </a:prstTxWarp>
            <a:spAutoFit/>
          </a:bodyPr>
          <a:lstStyle/>
          <a:p>
            <a:pPr eaLnBrk="1" hangingPunct="1"/>
            <a:r>
              <a:rPr lang="en-GB" dirty="0">
                <a:latin typeface="Times New Roman" pitchFamily="28" charset="0"/>
              </a:rPr>
              <a:t>Max Non-:Linear Scale</a:t>
            </a:r>
            <a:endParaRPr lang="en-US" dirty="0">
              <a:latin typeface="Times New Roman" pitchFamily="28" charset="0"/>
            </a:endParaRPr>
          </a:p>
        </p:txBody>
      </p:sp>
      <p:sp>
        <p:nvSpPr>
          <p:cNvPr id="20491" name="Line 11"/>
          <p:cNvSpPr>
            <a:spLocks noChangeShapeType="1"/>
          </p:cNvSpPr>
          <p:nvPr/>
        </p:nvSpPr>
        <p:spPr bwMode="auto">
          <a:xfrm>
            <a:off x="1066800" y="4572000"/>
            <a:ext cx="609600" cy="0"/>
          </a:xfrm>
          <a:prstGeom prst="line">
            <a:avLst/>
          </a:prstGeom>
          <a:noFill/>
          <a:ln w="50800">
            <a:solidFill>
              <a:srgbClr val="F7FB02"/>
            </a:solidFill>
            <a:round/>
            <a:headEnd/>
            <a:tailEnd type="triangle" w="med" len="med"/>
          </a:ln>
          <a:effectLst/>
        </p:spPr>
        <p:txBody>
          <a:bodyPr>
            <a:prstTxWarp prst="textNoShape">
              <a:avLst/>
            </a:prstTxWarp>
          </a:bodyPr>
          <a:lstStyle/>
          <a:p>
            <a:endParaRPr lang="en-US"/>
          </a:p>
        </p:txBody>
      </p:sp>
      <p:sp>
        <p:nvSpPr>
          <p:cNvPr id="20492" name="Text Box 12"/>
          <p:cNvSpPr txBox="1">
            <a:spLocks noChangeArrowheads="1"/>
          </p:cNvSpPr>
          <p:nvPr/>
        </p:nvSpPr>
        <p:spPr bwMode="auto">
          <a:xfrm>
            <a:off x="1981200" y="4749800"/>
            <a:ext cx="4648200" cy="707886"/>
          </a:xfrm>
          <a:prstGeom prst="rect">
            <a:avLst/>
          </a:prstGeom>
          <a:noFill/>
          <a:ln w="9525">
            <a:noFill/>
            <a:miter lim="800000"/>
            <a:headEnd/>
            <a:tailEnd/>
          </a:ln>
          <a:effectLst/>
        </p:spPr>
        <p:txBody>
          <a:bodyPr wrap="square">
            <a:prstTxWarp prst="textNoShape">
              <a:avLst/>
            </a:prstTxWarp>
            <a:spAutoFit/>
          </a:bodyPr>
          <a:lstStyle/>
          <a:p>
            <a:pPr eaLnBrk="1" hangingPunct="1"/>
            <a:r>
              <a:rPr lang="en-GB" dirty="0">
                <a:latin typeface="Times New Roman" pitchFamily="28" charset="0"/>
              </a:rPr>
              <a:t>Q</a:t>
            </a:r>
            <a:r>
              <a:rPr lang="en-GB" baseline="30000" dirty="0">
                <a:latin typeface="Times New Roman" pitchFamily="28" charset="0"/>
              </a:rPr>
              <a:t>1/2</a:t>
            </a:r>
            <a:r>
              <a:rPr lang="en-GB" sz="3600" baseline="30000" dirty="0">
                <a:latin typeface="Times New Roman" pitchFamily="28" charset="0"/>
              </a:rPr>
              <a:t> </a:t>
            </a:r>
            <a:r>
              <a:rPr lang="en-GB" dirty="0" err="1">
                <a:latin typeface="Times New Roman" pitchFamily="28" charset="0"/>
              </a:rPr>
              <a:t>x</a:t>
            </a:r>
            <a:r>
              <a:rPr lang="en-GB" baseline="30000" dirty="0">
                <a:latin typeface="Times New Roman" pitchFamily="28" charset="0"/>
              </a:rPr>
              <a:t> </a:t>
            </a:r>
            <a:r>
              <a:rPr lang="en-GB" dirty="0">
                <a:latin typeface="Times New Roman" pitchFamily="28" charset="0"/>
              </a:rPr>
              <a:t>(Hubble Radius).</a:t>
            </a:r>
            <a:r>
              <a:rPr lang="en-GB" sz="3600" baseline="30000" dirty="0">
                <a:latin typeface="Times New Roman" pitchFamily="28" charset="0"/>
              </a:rPr>
              <a:t> </a:t>
            </a:r>
          </a:p>
          <a:p>
            <a:pPr eaLnBrk="1" hangingPunct="1"/>
            <a:r>
              <a:rPr lang="en-GB" baseline="30000" dirty="0">
                <a:latin typeface="Times New Roman" pitchFamily="28" charset="0"/>
              </a:rPr>
              <a:t>	</a:t>
            </a:r>
            <a:endParaRPr lang="en-US" sz="3600" dirty="0">
              <a:latin typeface="Times New Roman" pitchFamily="28" charset="0"/>
            </a:endParaRPr>
          </a:p>
        </p:txBody>
      </p:sp>
      <p:sp>
        <p:nvSpPr>
          <p:cNvPr id="20493" name="Line 13"/>
          <p:cNvSpPr>
            <a:spLocks noChangeShapeType="1"/>
          </p:cNvSpPr>
          <p:nvPr/>
        </p:nvSpPr>
        <p:spPr bwMode="auto">
          <a:xfrm>
            <a:off x="1143000" y="2590800"/>
            <a:ext cx="609600" cy="0"/>
          </a:xfrm>
          <a:prstGeom prst="line">
            <a:avLst/>
          </a:prstGeom>
          <a:noFill/>
          <a:ln w="50800">
            <a:solidFill>
              <a:srgbClr val="F7FB02"/>
            </a:solidFill>
            <a:round/>
            <a:headEnd/>
            <a:tailEnd type="triangle" w="med" len="med"/>
          </a:ln>
          <a:effectLst/>
        </p:spPr>
        <p:txBody>
          <a:bodyPr>
            <a:prstTxWarp prst="textNoShape">
              <a:avLst/>
            </a:prstTxWarp>
          </a:bodyPr>
          <a:lstStyle/>
          <a:p>
            <a:endParaRPr lang="en-US"/>
          </a:p>
        </p:txBody>
      </p:sp>
      <p:sp>
        <p:nvSpPr>
          <p:cNvPr id="20494" name="Text Box 14"/>
          <p:cNvSpPr txBox="1">
            <a:spLocks noChangeArrowheads="1"/>
          </p:cNvSpPr>
          <p:nvPr/>
        </p:nvSpPr>
        <p:spPr bwMode="auto">
          <a:xfrm>
            <a:off x="2362200" y="5105409"/>
            <a:ext cx="5257800" cy="461665"/>
          </a:xfrm>
          <a:prstGeom prst="rect">
            <a:avLst/>
          </a:prstGeom>
          <a:noFill/>
          <a:ln w="9525">
            <a:noFill/>
            <a:miter lim="800000"/>
            <a:headEnd/>
            <a:tailEnd/>
          </a:ln>
          <a:effectLst/>
        </p:spPr>
        <p:txBody>
          <a:bodyPr>
            <a:prstTxWarp prst="textNoShape">
              <a:avLst/>
            </a:prstTxWarp>
            <a:spAutoFit/>
          </a:bodyPr>
          <a:lstStyle/>
          <a:p>
            <a:pPr eaLnBrk="1" hangingPunct="1"/>
            <a:endParaRPr lang="en-US">
              <a:latin typeface="Times New Roman" pitchFamily="28" charset="0"/>
            </a:endParaRPr>
          </a:p>
        </p:txBody>
      </p:sp>
      <p:sp>
        <p:nvSpPr>
          <p:cNvPr id="20495" name="Text Box 15"/>
          <p:cNvSpPr txBox="1">
            <a:spLocks noChangeArrowheads="1"/>
          </p:cNvSpPr>
          <p:nvPr/>
        </p:nvSpPr>
        <p:spPr bwMode="auto">
          <a:xfrm flipH="1">
            <a:off x="2209802" y="4800609"/>
            <a:ext cx="6308725" cy="461665"/>
          </a:xfrm>
          <a:prstGeom prst="rect">
            <a:avLst/>
          </a:prstGeom>
          <a:noFill/>
          <a:ln w="9525">
            <a:noFill/>
            <a:miter lim="800000"/>
            <a:headEnd/>
            <a:tailEnd/>
          </a:ln>
          <a:effectLst/>
        </p:spPr>
        <p:txBody>
          <a:bodyPr>
            <a:prstTxWarp prst="textNoShape">
              <a:avLst/>
            </a:prstTxWarp>
            <a:spAutoFit/>
          </a:bodyPr>
          <a:lstStyle/>
          <a:p>
            <a:pPr eaLnBrk="1" hangingPunct="1"/>
            <a:endParaRPr lang="en-US">
              <a:latin typeface="Times New Roman" pitchFamily="2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8400" y="2"/>
            <a:ext cx="4800600" cy="7001713"/>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 Picture 2                                                      00000010 MJR Mac12                      B191BFFC:"/>
          <p:cNvPicPr>
            <a:picLocks noChangeAspect="1" noChangeArrowheads="1"/>
          </p:cNvPicPr>
          <p:nvPr/>
        </p:nvPicPr>
        <p:blipFill>
          <a:blip r:embed="rId2"/>
          <a:srcRect/>
          <a:stretch>
            <a:fillRect/>
          </a:stretch>
        </p:blipFill>
        <p:spPr bwMode="auto">
          <a:xfrm>
            <a:off x="1524000" y="0"/>
            <a:ext cx="5924550" cy="685800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TWO OPTIONS</a:t>
            </a:r>
            <a:endParaRPr lang="en-US" dirty="0"/>
          </a:p>
        </p:txBody>
      </p:sp>
      <p:sp>
        <p:nvSpPr>
          <p:cNvPr id="3" name="Content Placeholder 2"/>
          <p:cNvSpPr>
            <a:spLocks noGrp="1"/>
          </p:cNvSpPr>
          <p:nvPr>
            <p:ph idx="1"/>
          </p:nvPr>
        </p:nvSpPr>
        <p:spPr/>
        <p:txBody>
          <a:bodyPr/>
          <a:lstStyle/>
          <a:p>
            <a:r>
              <a:rPr lang="en-US" dirty="0" smtClean="0"/>
              <a:t>All key constants are determined uniquely by fundamental equations that we may one day discover.</a:t>
            </a:r>
          </a:p>
          <a:p>
            <a:r>
              <a:rPr lang="en-US" dirty="0" smtClean="0"/>
              <a:t>OR</a:t>
            </a:r>
          </a:p>
          <a:p>
            <a:r>
              <a:rPr lang="en-US" dirty="0" smtClean="0"/>
              <a:t>We live in a </a:t>
            </a:r>
            <a:r>
              <a:rPr lang="en-US" dirty="0" err="1" smtClean="0"/>
              <a:t>multiverse</a:t>
            </a:r>
            <a:r>
              <a:rPr lang="en-US" dirty="0" smtClean="0"/>
              <a:t>, and the ‘laws’ and ‘constants’ we observer are bylaws in our cosmic patch – secondary consequences of fundamental laws at a deeper level.</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0-oraboros.jpg                                                00000010 MJR Mac12                      B191BFFC:"/>
          <p:cNvPicPr>
            <a:picLocks noChangeAspect="1" noChangeArrowheads="1"/>
          </p:cNvPicPr>
          <p:nvPr/>
        </p:nvPicPr>
        <p:blipFill>
          <a:blip r:embed="rId2"/>
          <a:srcRect/>
          <a:stretch>
            <a:fillRect/>
          </a:stretch>
        </p:blipFill>
        <p:spPr bwMode="auto">
          <a:xfrm>
            <a:off x="609600" y="1"/>
            <a:ext cx="8305800" cy="68580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10;Picture 2.png                                                  0005CE73Macintosh HD                   BE963657:"/>
          <p:cNvPicPr>
            <a:picLocks noChangeAspect="1" noChangeArrowheads="1"/>
          </p:cNvPicPr>
          <p:nvPr/>
        </p:nvPicPr>
        <p:blipFill>
          <a:blip r:embed="rId2"/>
          <a:srcRect/>
          <a:stretch>
            <a:fillRect/>
          </a:stretch>
        </p:blipFill>
        <p:spPr bwMode="auto">
          <a:xfrm>
            <a:off x="0" y="30165"/>
            <a:ext cx="9144000" cy="704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0-oraboros.jpg                                                00000010 MJR Mac12                      B191BFFC:"/>
          <p:cNvPicPr>
            <a:picLocks noChangeAspect="1" noChangeArrowheads="1"/>
          </p:cNvPicPr>
          <p:nvPr/>
        </p:nvPicPr>
        <p:blipFill>
          <a:blip r:embed="rId2"/>
          <a:srcRect/>
          <a:stretch>
            <a:fillRect/>
          </a:stretch>
        </p:blipFill>
        <p:spPr bwMode="auto">
          <a:xfrm>
            <a:off x="228600" y="1"/>
            <a:ext cx="8610599" cy="685800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Earthbig.jpg                                                   0009604CMac3(Sword'sG3)                B21DD536:"/>
          <p:cNvPicPr>
            <a:picLocks noChangeAspect="1" noChangeArrowheads="1"/>
          </p:cNvPicPr>
          <p:nvPr/>
        </p:nvPicPr>
        <p:blipFill>
          <a:blip r:embed="rId3"/>
          <a:srcRect/>
          <a:stretch>
            <a:fillRect/>
          </a:stretch>
        </p:blipFill>
        <p:spPr bwMode="auto">
          <a:xfrm>
            <a:off x="1143000" y="260648"/>
            <a:ext cx="7315200" cy="6597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3.xml><?xml version="1.0" encoding="utf-8"?>
<a:themeOverride xmlns:a="http://schemas.openxmlformats.org/drawingml/2006/main">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xml><?xml version="1.0" encoding="utf-8"?>
<a:themeOverride xmlns:a="http://schemas.openxmlformats.org/drawingml/2006/main">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8.xml><?xml version="1.0" encoding="utf-8"?>
<a:themeOverride xmlns:a="http://schemas.openxmlformats.org/drawingml/2006/main">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4143</TotalTime>
  <Words>1208</Words>
  <Application>Microsoft Office PowerPoint</Application>
  <PresentationFormat>On-screen Show (4:3)</PresentationFormat>
  <Paragraphs>239</Paragraphs>
  <Slides>106</Slides>
  <Notes>40</Notes>
  <HiddenSlides>0</HiddenSlides>
  <MMClips>5</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8" baseType="lpstr">
      <vt:lpstr>ＭＳ Ｐゴシック</vt:lpstr>
      <vt:lpstr>Arial</vt:lpstr>
      <vt:lpstr>Calibri</vt:lpstr>
      <vt:lpstr>Comic Sans MS Bold</vt:lpstr>
      <vt:lpstr>Helvetica</vt:lpstr>
      <vt:lpstr>Symbol</vt:lpstr>
      <vt:lpstr>Times</vt:lpstr>
      <vt:lpstr>Times New Roman</vt:lpstr>
      <vt:lpstr>Times New Roman Bold</vt:lpstr>
      <vt:lpstr>Wingdings</vt:lpstr>
      <vt:lpstr>Blank Presentation</vt:lpstr>
      <vt:lpstr>Equation</vt:lpstr>
      <vt:lpstr>From Mars to the Multiverse</vt:lpstr>
      <vt:lpstr>PowerPoint Presentation</vt:lpstr>
      <vt:lpstr>WHY DO ASTRONOMY?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Mars to the Multiverse</vt:lpstr>
      <vt:lpstr>PowerPoint Presentation</vt:lpstr>
      <vt:lpstr>PowerPoint Presentation</vt:lpstr>
      <vt:lpstr>PowerPoint Presentation</vt:lpstr>
      <vt:lpstr>The Quest for Life in the Universe</vt:lpstr>
      <vt:lpstr>PowerPoint Presentation</vt:lpstr>
      <vt:lpstr>PowerPoint Presentation</vt:lpstr>
      <vt:lpstr>Life and Death of Stars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Cosmic Evolution -Cartoon</vt:lpstr>
      <vt:lpstr>PowerPoint Presentation</vt:lpstr>
      <vt:lpstr>PowerPoint Presentation</vt:lpstr>
      <vt:lpstr>PPP</vt:lpstr>
      <vt:lpstr>PowerPoint Presentation</vt:lpstr>
      <vt:lpstr>What happens in the far future?</vt:lpstr>
      <vt:lpstr>PowerPoint Presentation</vt:lpstr>
      <vt:lpstr>Cosmic Evolution -Cartoon</vt:lpstr>
      <vt:lpstr>What caused the fluctuations?  Why does the universe expand the way it does?  Why does it contain the observed ‘mix’ of atoms, radiaetion and dark matter? </vt:lpstr>
      <vt:lpstr>PowerPoint Presentation</vt:lpstr>
      <vt:lpstr>PowerPoint Presentation</vt:lpstr>
      <vt:lpstr>Cosmic Evolution -Cartoon</vt:lpstr>
      <vt:lpstr>PowerPoint Presentation</vt:lpstr>
      <vt:lpstr>PowerPoint Presentation</vt:lpstr>
      <vt:lpstr>PowerPoint Presentation</vt:lpstr>
      <vt:lpstr>Prerequisites for complex cosmos</vt:lpstr>
      <vt:lpstr>PowerPoint Presentation</vt:lpstr>
      <vt:lpstr>PowerPoint Presentation</vt:lpstr>
      <vt:lpstr>NOTE:    G must be weak, but is not ‘fine-tuned’ – the universe might be even more interesting if it were still weaker.</vt:lpstr>
      <vt:lpstr>Prerequisites for complex cosmos</vt:lpstr>
      <vt:lpstr>PowerPoint Presentation</vt:lpstr>
      <vt:lpstr>Prerequisites for complex cosmos</vt:lpstr>
      <vt:lpstr>PowerPoint Presentation</vt:lpstr>
      <vt:lpstr>Prerequisites for complex cosmos</vt:lpstr>
      <vt:lpstr>PPP</vt:lpstr>
      <vt:lpstr>PowerPoint Presentation</vt:lpstr>
      <vt:lpstr>PowerPoint Presentation</vt:lpstr>
      <vt:lpstr>PowerPoint Presentation</vt:lpstr>
      <vt:lpstr>THERE ARE TWO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閈]櫤</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anthropically-allowed part of paramater space</dc:title>
  <dc:creator>Martin Rees</dc:creator>
  <cp:lastModifiedBy>stamp</cp:lastModifiedBy>
  <cp:revision>127</cp:revision>
  <cp:lastPrinted>2011-04-09T08:37:33Z</cp:lastPrinted>
  <dcterms:created xsi:type="dcterms:W3CDTF">2017-09-02T16:50:25Z</dcterms:created>
  <dcterms:modified xsi:type="dcterms:W3CDTF">2017-09-11T22:23:25Z</dcterms:modified>
</cp:coreProperties>
</file>