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5"/>
  </p:notesMasterIdLst>
  <p:handoutMasterIdLst>
    <p:handoutMasterId r:id="rId46"/>
  </p:handoutMasterIdLst>
  <p:sldIdLst>
    <p:sldId id="257" r:id="rId2"/>
    <p:sldId id="361" r:id="rId3"/>
    <p:sldId id="258" r:id="rId4"/>
    <p:sldId id="270" r:id="rId5"/>
    <p:sldId id="259" r:id="rId6"/>
    <p:sldId id="320" r:id="rId7"/>
    <p:sldId id="261" r:id="rId8"/>
    <p:sldId id="271" r:id="rId9"/>
    <p:sldId id="354" r:id="rId10"/>
    <p:sldId id="272" r:id="rId11"/>
    <p:sldId id="273" r:id="rId12"/>
    <p:sldId id="321" r:id="rId13"/>
    <p:sldId id="322" r:id="rId14"/>
    <p:sldId id="343" r:id="rId15"/>
    <p:sldId id="348" r:id="rId16"/>
    <p:sldId id="277" r:id="rId17"/>
    <p:sldId id="278" r:id="rId18"/>
    <p:sldId id="279" r:id="rId19"/>
    <p:sldId id="280" r:id="rId20"/>
    <p:sldId id="282" r:id="rId21"/>
    <p:sldId id="345" r:id="rId22"/>
    <p:sldId id="288" r:id="rId23"/>
    <p:sldId id="323" r:id="rId24"/>
    <p:sldId id="324" r:id="rId25"/>
    <p:sldId id="325" r:id="rId26"/>
    <p:sldId id="264" r:id="rId27"/>
    <p:sldId id="305" r:id="rId28"/>
    <p:sldId id="268" r:id="rId29"/>
    <p:sldId id="347" r:id="rId30"/>
    <p:sldId id="357" r:id="rId31"/>
    <p:sldId id="358" r:id="rId32"/>
    <p:sldId id="327" r:id="rId33"/>
    <p:sldId id="349" r:id="rId34"/>
    <p:sldId id="344" r:id="rId35"/>
    <p:sldId id="335" r:id="rId36"/>
    <p:sldId id="332" r:id="rId37"/>
    <p:sldId id="328" r:id="rId38"/>
    <p:sldId id="362" r:id="rId39"/>
    <p:sldId id="330" r:id="rId40"/>
    <p:sldId id="359" r:id="rId41"/>
    <p:sldId id="339" r:id="rId42"/>
    <p:sldId id="316" r:id="rId43"/>
    <p:sldId id="315" r:id="rId44"/>
  </p:sldIdLst>
  <p:sldSz cx="9144000" cy="6858000" type="screen4x3"/>
  <p:notesSz cx="6873875" cy="9713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8000"/>
    <a:srgbClr val="FFFF99"/>
    <a:srgbClr val="FF9999"/>
    <a:srgbClr val="FFFF00"/>
    <a:srgbClr val="FF00FF"/>
    <a:srgbClr val="96969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4595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58"/>
    </p:cViewPr>
  </p:sorterViewPr>
  <p:notesViewPr>
    <p:cSldViewPr>
      <p:cViewPr varScale="1">
        <p:scale>
          <a:sx n="58" d="100"/>
          <a:sy n="58" d="100"/>
        </p:scale>
        <p:origin x="-1758" y="-60"/>
      </p:cViewPr>
      <p:guideLst>
        <p:guide orient="horz" pos="3060"/>
        <p:guide pos="216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12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DF7D4FB4-F282-44CF-AA8E-2EF220AA4433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228138"/>
            <a:ext cx="297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A91991F2-6C24-4ABD-AFE8-73DE594F2478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7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9B86935A-D542-47F4-B1BA-D75196557578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8063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613275"/>
            <a:ext cx="50387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9228138"/>
            <a:ext cx="297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3" tIns="47382" rIns="94763" bIns="47382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CE91DE02-C02D-4E3F-BF59-29E2A198441D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A98F02-A36D-405D-9526-DD34B95F0AA3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8C442-BDD8-48E4-A049-13AA22E0510E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8850" y="690563"/>
            <a:ext cx="4924425" cy="3694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616450"/>
            <a:ext cx="5018087" cy="4383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36" tIns="45917" rIns="91836" bIns="45917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4D6138C-97D3-42A5-8A74-F8FC933D636B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4AC15-BE59-48E2-BEA9-7E2E07F8FE4D}" type="slidenum">
              <a:rPr lang="en-US"/>
              <a:pPr/>
              <a:t>10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C28AB6C-5434-4C78-AB7C-587E9CE5F15D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254A4-C759-401D-8BE7-21767D098DE2}" type="slidenum">
              <a:rPr lang="en-US"/>
              <a:pPr/>
              <a:t>11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C933A09-13B3-401C-A47F-FBB932DC4ED3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9A77E-9CEA-48FD-85B0-8D8B61871314}" type="slidenum">
              <a:rPr lang="en-US"/>
              <a:pPr/>
              <a:t>12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F82AA5-2192-4826-AF4D-AF6997EEB3DA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BABF2-848B-468C-969B-BC26C0B4D5B6}" type="slidenum">
              <a:rPr lang="en-US"/>
              <a:pPr/>
              <a:t>13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D50B63C-3CB8-453A-94B7-B1F4D50D1E12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FF0A-503B-4CA6-B50D-806DECB24B37}" type="slidenum">
              <a:rPr lang="en-US"/>
              <a:pPr/>
              <a:t>14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78A4731-2FA6-44C4-8C43-129B1109314E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51880-B34D-4651-8BA5-338DF55C9D5D}" type="slidenum">
              <a:rPr lang="en-US"/>
              <a:pPr/>
              <a:t>15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C9B8A8C-E3FA-420E-8B48-C0E88E2F5E1F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37DEF-E0C0-4982-A4EC-270B288097E6}" type="slidenum">
              <a:rPr lang="en-US"/>
              <a:pPr/>
              <a:t>16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D11A8E8-DF3B-44D8-8FB8-95A889E23DB8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15884-76C0-4B3A-9763-A65E023AB36D}" type="slidenum">
              <a:rPr lang="en-US"/>
              <a:pPr/>
              <a:t>17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103E126-5878-4723-95E4-27FD29D0A3D1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5B251F-566D-4ABA-91B7-19BB4228F7CE}" type="slidenum">
              <a:rPr lang="en-US"/>
              <a:pPr/>
              <a:t>18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8BB99ED-C62C-43E5-9091-6ED75BB43DDF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522C1-92D1-4BE4-B3D0-B52FE73359B9}" type="slidenum">
              <a:rPr lang="en-US"/>
              <a:pPr/>
              <a:t>19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A98F02-A36D-405D-9526-DD34B95F0AA3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8C442-BDD8-48E4-A049-13AA22E0510E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8850" y="690563"/>
            <a:ext cx="4924425" cy="3694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616450"/>
            <a:ext cx="5018087" cy="4383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36" tIns="45917" rIns="91836" bIns="45917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6BB7E1C-D20F-4ED1-A8C0-48A73146D2F5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897C6-EDE8-4CFB-AA84-E4C22989502C}" type="slidenum">
              <a:rPr lang="en-US"/>
              <a:pPr/>
              <a:t>20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4ECE051-1958-487C-88A8-7E228A76A8FF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F5361-72E6-4BAA-AA35-C44E22639B4C}" type="slidenum">
              <a:rPr lang="en-US"/>
              <a:pPr/>
              <a:t>21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5E089F-32B4-4EF7-AA3B-973FA253D8CB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D8816-38F9-43AE-ACAC-E8B35C2FB127}" type="slidenum">
              <a:rPr lang="en-US"/>
              <a:pPr/>
              <a:t>22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3718B85-F89C-4C99-A0A4-456B2A3BACB5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39959-4CF5-4425-980C-AD86F7D96164}" type="slidenum">
              <a:rPr lang="en-US"/>
              <a:pPr/>
              <a:t>23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177D1D4-3D5F-438D-A7A5-00CFB3E4AFE8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9E4C0-54E0-456C-80DF-CB993CD6C32B}" type="slidenum">
              <a:rPr lang="en-US"/>
              <a:pPr/>
              <a:t>24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251CD90-4468-427D-80F9-B3B41D672920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77992-5E4D-43C5-A599-B0B47AA594B8}" type="slidenum">
              <a:rPr lang="en-US"/>
              <a:pPr/>
              <a:t>25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1F65A5A-FD30-49A0-822D-01D3781FEB09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4D935-00B3-4CC0-92DB-C4E463C481D3}" type="slidenum">
              <a:rPr lang="en-US"/>
              <a:pPr/>
              <a:t>26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0B75E03-8F47-433C-B154-1DA8D10F51BA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81F70-A361-4388-BFE1-50381248DD9F}" type="slidenum">
              <a:rPr lang="en-US"/>
              <a:pPr/>
              <a:t>27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D6B423B-EFDF-40E9-9C71-E86AEA566FB7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E3703-0972-4213-9DBE-ED1D6CC9C2FA}" type="slidenum">
              <a:rPr lang="en-US"/>
              <a:pPr/>
              <a:t>28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Drop local realism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50F9776-7019-4BAB-AD4A-04E301A88FE0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06668-163A-493D-A4F3-6CB66D6CCD70}" type="slidenum">
              <a:rPr lang="en-US"/>
              <a:pPr/>
              <a:t>29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28ECE69-9F57-4EEC-8A67-A27635CAD73C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FBDC8-C6FB-4C09-ADC8-047DD4652F4A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8850" y="690563"/>
            <a:ext cx="4924425" cy="3694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616450"/>
            <a:ext cx="5018087" cy="4383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36" tIns="45917" rIns="91836" bIns="45917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A687CC-66A3-4AA3-8BFB-FF3DC7EEB972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E8689-0191-4E09-A07F-3A11A91033D9}" type="slidenum">
              <a:rPr lang="en-US"/>
              <a:pPr/>
              <a:t>30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82B15FA-FF23-4DDB-ABBE-3C14B268985D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10F65-D47E-441A-A728-FE618A9E6409}" type="slidenum">
              <a:rPr lang="en-US"/>
              <a:pPr/>
              <a:t>31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856C93-F7F6-4660-98D3-AC3F92E02CF0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36220-B194-4467-9E26-70036D7CF3EA}" type="slidenum">
              <a:rPr lang="en-US"/>
              <a:pPr/>
              <a:t>32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7DF3029-7284-43A2-84EB-D5BA1610925B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1BF34-F3AF-4409-AFC6-C6A33849503C}" type="slidenum">
              <a:rPr lang="en-US"/>
              <a:pPr/>
              <a:t>33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DFBC776-34F9-4725-8748-A945F6C3C40C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96804-F1D5-449F-8729-08AA14B61D25}" type="slidenum">
              <a:rPr lang="en-US"/>
              <a:pPr/>
              <a:t>34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0C02080-F8A4-4EA1-8B00-A35C9376841D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0B9FD-43C4-44A5-B9EC-AD887146EB27}" type="slidenum">
              <a:rPr lang="en-US"/>
              <a:pPr/>
              <a:t>35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40074EA-D4E2-4E52-BA89-7D64B76B25B7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24E90-A081-4E99-8B92-430D7BF35340}" type="slidenum">
              <a:rPr lang="en-US"/>
              <a:pPr/>
              <a:t>36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9C217B-183D-4045-9FF8-B2D1F991B98B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00647-B003-4500-84B4-6B2F1B153E42}" type="slidenum">
              <a:rPr lang="en-US"/>
              <a:pPr/>
              <a:t>37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9C217B-183D-4045-9FF8-B2D1F991B98B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00647-B003-4500-84B4-6B2F1B153E42}" type="slidenum">
              <a:rPr lang="en-US"/>
              <a:pPr/>
              <a:t>38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3D038B6-E37D-479F-873E-D0ACE970C224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4143D-59E6-4EC7-A31A-AD83741E4AE8}" type="slidenum">
              <a:rPr lang="en-US"/>
              <a:pPr/>
              <a:t>39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CDB8410-2C46-45A0-8791-39AC0A1B6BF8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7DB25-1FE2-4E7B-B780-320538102F17}" type="slidenum">
              <a:rPr lang="en-US"/>
              <a:pPr/>
              <a:t>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it possible to explain…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A61E808-BA23-4465-B259-E89502FEA037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BEF3E-1B71-4EFB-82EE-C3213B3AB525}" type="slidenum">
              <a:rPr lang="en-US"/>
              <a:pPr/>
              <a:t>40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it a real problem ,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AF755F6-77F9-4479-BA24-4482F90C83E1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A2C06-6D1A-4067-BA74-FA93B56FFC18}" type="slidenum">
              <a:rPr lang="en-US"/>
              <a:pPr/>
              <a:t>41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C0A4280-7A0E-4C62-89BC-2C1AAC866CEE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80A84-F88E-49C9-AB39-E3A0D8572C83}" type="slidenum">
              <a:rPr lang="en-US"/>
              <a:pPr/>
              <a:t>42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Everybody knows what Z stands for; Z has contributed in these 3 topics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45A0BE3-5B34-4C2D-B464-E917F4A82A59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EFCEF-01D0-4E84-9CBB-C3AFD271796D}" type="slidenum">
              <a:rPr lang="en-US"/>
              <a:pPr/>
              <a:t>43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FBD7D8-43AD-4A4F-9406-AE5D599DB5E9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7876E-51B7-4AE3-A00B-90DD183007FC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view: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614F5C-B320-499D-ADE5-76CE9D43D14C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A929F-666D-4F56-B234-67351A243838}" type="slidenum">
              <a:rPr lang="en-US"/>
              <a:pPr/>
              <a:t>6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view: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470FD4A-B168-47D8-811D-998D3423C378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2A401-BAD5-449E-A181-F265E00C5C6C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view: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6251E8D-8DD4-424D-AD22-FE07AAB8F1E8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398F2-B599-48BC-AA2C-486FF3B63EF5}" type="slidenum">
              <a:rPr lang="en-US"/>
              <a:pPr/>
              <a:t>8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9FF8257-A750-49FF-8D7C-C24F799DD1F5}" type="datetime1">
              <a:rPr lang="en-US"/>
              <a:pPr/>
              <a:t>4/25/2012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98C76-62A9-4981-B427-DD5378F79A92}" type="slidenum">
              <a:rPr lang="en-US"/>
              <a:pPr/>
              <a:t>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F3FE7-154C-4CC3-A148-2C070B97C2E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60764-B1B7-436A-AEC5-49220FAC65E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ED200-EB68-4D05-82AD-E022BCB5E06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4A0A0-6246-4A52-B7BB-8E027E45F48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7B56A-B1A3-429E-9DB6-4E313D83FD3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023BA-992B-4A00-A0C2-EB8B6D4C14C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DC928-C42B-45F2-B901-DEB4BF99044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7D903-0D7B-4FBA-BA18-23F4C2AC305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88DE3-D15B-4246-97FC-CB24471A8E5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B8A4F-CD40-4714-934D-DA5370F1862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E3150-0AAF-4793-8EAE-5FCEA7744A7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914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V="1">
            <a:off x="3429000" y="66294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591300"/>
            <a:ext cx="4191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EA1CE0-4C2D-45DF-8C44-6BFF6856980B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9.w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6.png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emf"/><Relationship Id="rId11" Type="http://schemas.openxmlformats.org/officeDocument/2006/relationships/image" Target="../media/image58.wmf"/><Relationship Id="rId5" Type="http://schemas.openxmlformats.org/officeDocument/2006/relationships/image" Target="../media/image54.jpeg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53.jpeg"/><Relationship Id="rId9" Type="http://schemas.openxmlformats.org/officeDocument/2006/relationships/oleObject" Target="../embeddings/oleObject4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oleObject" Target="../embeddings/oleObject5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emf"/><Relationship Id="rId5" Type="http://schemas.openxmlformats.org/officeDocument/2006/relationships/image" Target="../media/image69.png"/><Relationship Id="rId4" Type="http://schemas.openxmlformats.org/officeDocument/2006/relationships/image" Target="../media/image6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8.wm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73.wmf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emf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emf"/><Relationship Id="rId5" Type="http://schemas.openxmlformats.org/officeDocument/2006/relationships/image" Target="../media/image86.wmf"/><Relationship Id="rId4" Type="http://schemas.openxmlformats.org/officeDocument/2006/relationships/image" Target="../media/image8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9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0.emf"/><Relationship Id="rId5" Type="http://schemas.openxmlformats.org/officeDocument/2006/relationships/image" Target="../media/image89.jpeg"/><Relationship Id="rId4" Type="http://schemas.openxmlformats.org/officeDocument/2006/relationships/image" Target="../media/image57.png"/><Relationship Id="rId9" Type="http://schemas.openxmlformats.org/officeDocument/2006/relationships/oleObject" Target="../embeddings/oleObject5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6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E034-FB01-4DC2-BE87-AC80E4C04A55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4463" y="1124744"/>
            <a:ext cx="8820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From Einstein’s intuition to quantum bits: a new quantum age? 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67917" y="4194517"/>
            <a:ext cx="4896371" cy="22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5000"/>
              </a:spcBef>
            </a:pPr>
            <a:r>
              <a:rPr lang="en-GB" sz="2200" dirty="0">
                <a:solidFill>
                  <a:schemeClr val="bg2"/>
                </a:solidFill>
              </a:rPr>
              <a:t>AA: “Bell’s theorem: the naïve view of an experimentalist”</a:t>
            </a:r>
            <a:r>
              <a:rPr lang="en-GB" sz="2200" dirty="0"/>
              <a:t> </a:t>
            </a:r>
            <a:r>
              <a:rPr lang="en-GB" sz="2200" dirty="0" smtClean="0">
                <a:solidFill>
                  <a:schemeClr val="accent2"/>
                </a:solidFill>
              </a:rPr>
              <a:t>quant-ph/0402001</a:t>
            </a:r>
            <a:endParaRPr lang="en-GB" sz="2200" dirty="0">
              <a:solidFill>
                <a:schemeClr val="accent2"/>
              </a:solidFill>
            </a:endParaRPr>
          </a:p>
          <a:p>
            <a:pPr eaLnBrk="0" hangingPunct="0">
              <a:spcBef>
                <a:spcPct val="25000"/>
              </a:spcBef>
            </a:pPr>
            <a:r>
              <a:rPr lang="en-GB" sz="2200" dirty="0">
                <a:solidFill>
                  <a:schemeClr val="accent2"/>
                </a:solidFill>
              </a:rPr>
              <a:t>AA: “John Bell and the second quantum revolution” </a:t>
            </a:r>
            <a:r>
              <a:rPr lang="en-GB" sz="2200" dirty="0"/>
              <a:t>in </a:t>
            </a:r>
            <a:r>
              <a:rPr lang="en-GB" sz="2200" dirty="0">
                <a:solidFill>
                  <a:schemeClr val="bg2"/>
                </a:solidFill>
              </a:rPr>
              <a:t>“</a:t>
            </a:r>
            <a:r>
              <a:rPr lang="en-GB" sz="2200" dirty="0" err="1">
                <a:solidFill>
                  <a:schemeClr val="bg2"/>
                </a:solidFill>
              </a:rPr>
              <a:t>Speakable</a:t>
            </a:r>
            <a:r>
              <a:rPr lang="en-GB" sz="2200" dirty="0">
                <a:solidFill>
                  <a:schemeClr val="bg2"/>
                </a:solidFill>
              </a:rPr>
              <a:t> and Unspeakable in Quantum Mechanics”</a:t>
            </a:r>
            <a:r>
              <a:rPr lang="en-GB" sz="2200" dirty="0"/>
              <a:t> (</a:t>
            </a:r>
            <a:r>
              <a:rPr lang="en-GB" sz="2200" dirty="0" smtClean="0"/>
              <a:t>Cambridge University Press </a:t>
            </a:r>
            <a:r>
              <a:rPr lang="en-GB" sz="2200" dirty="0"/>
              <a:t>2004).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043608" y="2425898"/>
            <a:ext cx="6673850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2800" dirty="0"/>
              <a:t>Alain ASPECT - Institut </a:t>
            </a:r>
            <a:r>
              <a:rPr lang="en-GB" sz="2800" dirty="0" err="1"/>
              <a:t>d’Optique</a:t>
            </a:r>
            <a:r>
              <a:rPr lang="en-GB" sz="2800" dirty="0"/>
              <a:t> - </a:t>
            </a:r>
            <a:r>
              <a:rPr lang="en-GB" sz="2800" dirty="0" err="1"/>
              <a:t>Palaiseau</a:t>
            </a:r>
            <a:endParaRPr lang="en-GB" sz="2800" dirty="0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1468" y="3690985"/>
            <a:ext cx="1895028" cy="261833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093" name="Line 21"/>
          <p:cNvSpPr>
            <a:spLocks noChangeShapeType="1"/>
          </p:cNvSpPr>
          <p:nvPr/>
        </p:nvSpPr>
        <p:spPr bwMode="auto">
          <a:xfrm flipH="1" flipV="1">
            <a:off x="6300192" y="5301207"/>
            <a:ext cx="1367854" cy="7209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339752" y="3623679"/>
            <a:ext cx="4680520" cy="52540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 lIns="54000" tIns="46800" rIns="54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>
                <a:solidFill>
                  <a:srgbClr val="008000"/>
                </a:solidFill>
              </a:rPr>
              <a:t>UBC Vancouver, May 25, 2012</a:t>
            </a:r>
            <a:endParaRPr lang="en-GB" sz="2800" dirty="0">
              <a:solidFill>
                <a:srgbClr val="008000"/>
              </a:solidFill>
            </a:endParaRPr>
          </a:p>
        </p:txBody>
      </p:sp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250825" y="28575"/>
          <a:ext cx="1873250" cy="1023938"/>
        </p:xfrm>
        <a:graphic>
          <a:graphicData uri="http://schemas.openxmlformats.org/presentationml/2006/ole">
            <p:oleObj spid="_x0000_s3096" name="Image" r:id="rId5" imgW="1337314" imgH="1023588" progId="Word.Picture.8">
              <p:embed/>
            </p:oleObj>
          </a:graphicData>
        </a:graphic>
      </p:graphicFrame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88913"/>
            <a:ext cx="1871662" cy="901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759423"/>
            <a:ext cx="1944217" cy="254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195736" y="6436669"/>
            <a:ext cx="5472608" cy="3046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2300" dirty="0" smtClean="0"/>
              <a:t>http://www.lcf.institutoptique.fr/atomoptic</a:t>
            </a:r>
            <a:endParaRPr lang="en-US" sz="23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44016" y="6207695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CUP  </a:t>
            </a:r>
            <a:r>
              <a:rPr lang="fr-FR" dirty="0" smtClean="0"/>
              <a:t>2010</a:t>
            </a:r>
            <a:endParaRPr lang="fr-FR" dirty="0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043608" y="2996952"/>
            <a:ext cx="7128792" cy="58695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 lIns="54000" tIns="46800" rIns="54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rgbClr val="008000"/>
                </a:solidFill>
              </a:rPr>
              <a:t>PITP Lectures on Quantum Phenomena</a:t>
            </a:r>
            <a:endParaRPr lang="en-GB" sz="4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5AAA-8C5E-4AE1-AD30-818FA2C66EB2}" type="slidenum">
              <a:rPr lang="en-US"/>
              <a:pPr/>
              <a:t>10</a:t>
            </a:fld>
            <a:endParaRPr lang="en-US"/>
          </a:p>
        </p:txBody>
      </p:sp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324975" cy="1143001"/>
          </a:xfrm>
        </p:spPr>
        <p:txBody>
          <a:bodyPr/>
          <a:lstStyle/>
          <a:p>
            <a:pPr algn="l"/>
            <a:r>
              <a:rPr lang="en-US" sz="3100"/>
              <a:t>A real space image of the EPR correlations derived from</a:t>
            </a:r>
            <a:r>
              <a:rPr lang="en-US" sz="3200"/>
              <a:t> a</a:t>
            </a:r>
            <a:r>
              <a:rPr lang="en-US" sz="2800"/>
              <a:t> </a:t>
            </a:r>
            <a:r>
              <a:rPr lang="en-US" sz="3200"/>
              <a:t>quantum calculation</a:t>
            </a:r>
          </a:p>
        </p:txBody>
      </p:sp>
      <p:sp>
        <p:nvSpPr>
          <p:cNvPr id="41988" name="Text Box 1028"/>
          <p:cNvSpPr txBox="1">
            <a:spLocks noChangeArrowheads="1"/>
          </p:cNvSpPr>
          <p:nvPr/>
        </p:nvSpPr>
        <p:spPr bwMode="auto">
          <a:xfrm>
            <a:off x="0" y="1196975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2 step calculation (standard QM)</a:t>
            </a:r>
          </a:p>
        </p:txBody>
      </p:sp>
      <p:sp>
        <p:nvSpPr>
          <p:cNvPr id="41992" name="Text Box 1032"/>
          <p:cNvSpPr txBox="1">
            <a:spLocks noChangeArrowheads="1"/>
          </p:cNvSpPr>
          <p:nvPr/>
        </p:nvSpPr>
        <p:spPr bwMode="auto">
          <a:xfrm>
            <a:off x="0" y="1963738"/>
            <a:ext cx="428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1)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Measure on </a:t>
            </a:r>
            <a:r>
              <a:rPr lang="en-US" i="1">
                <a:solidFill>
                  <a:schemeClr val="hlink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hlink"/>
                </a:solidFill>
              </a:rPr>
              <a:t>1</a:t>
            </a:r>
            <a:r>
              <a:rPr lang="en-US">
                <a:solidFill>
                  <a:schemeClr val="hlink"/>
                </a:solidFill>
              </a:rPr>
              <a:t> by I </a:t>
            </a:r>
            <a:r>
              <a:rPr lang="en-US"/>
              <a:t>(along </a:t>
            </a:r>
            <a:r>
              <a:rPr lang="en-US" b="1"/>
              <a:t>a</a:t>
            </a:r>
            <a:r>
              <a:rPr lang="en-US"/>
              <a:t>)</a:t>
            </a:r>
            <a:endParaRPr lang="en-US" baseline="-25000"/>
          </a:p>
        </p:txBody>
      </p:sp>
      <p:sp>
        <p:nvSpPr>
          <p:cNvPr id="42040" name="Text Box 1080"/>
          <p:cNvSpPr txBox="1">
            <a:spLocks noChangeArrowheads="1"/>
          </p:cNvSpPr>
          <p:nvPr/>
        </p:nvSpPr>
        <p:spPr bwMode="auto">
          <a:xfrm>
            <a:off x="0" y="3860800"/>
            <a:ext cx="485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>
                <a:solidFill>
                  <a:schemeClr val="accent2"/>
                </a:solidFill>
              </a:rPr>
              <a:t>2) Measure on </a:t>
            </a:r>
            <a:r>
              <a:rPr lang="en-US" i="1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by II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(along </a:t>
            </a:r>
            <a:r>
              <a:rPr lang="en-US" b="1"/>
              <a:t>b = a </a:t>
            </a:r>
            <a:r>
              <a:rPr lang="en-US"/>
              <a:t>)</a:t>
            </a:r>
            <a:endParaRPr lang="en-US" baseline="-25000"/>
          </a:p>
        </p:txBody>
      </p:sp>
      <p:sp>
        <p:nvSpPr>
          <p:cNvPr id="42039" name="Text Box 1079"/>
          <p:cNvSpPr txBox="1">
            <a:spLocks noChangeArrowheads="1"/>
          </p:cNvSpPr>
          <p:nvPr/>
        </p:nvSpPr>
        <p:spPr bwMode="auto">
          <a:xfrm>
            <a:off x="2700338" y="2565400"/>
            <a:ext cx="4824412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Just after the measure, “collapse of the state vector”: projection onto the eigenspace associated to  the result</a:t>
            </a:r>
          </a:p>
        </p:txBody>
      </p:sp>
      <p:sp>
        <p:nvSpPr>
          <p:cNvPr id="42044" name="Text Box 1084"/>
          <p:cNvSpPr txBox="1">
            <a:spLocks noChangeArrowheads="1"/>
          </p:cNvSpPr>
          <p:nvPr/>
        </p:nvSpPr>
        <p:spPr bwMode="auto">
          <a:xfrm>
            <a:off x="107950" y="5949950"/>
            <a:ext cx="8964613" cy="8509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algn="ctr"/>
            <a:r>
              <a:rPr lang="en-US">
                <a:solidFill>
                  <a:schemeClr val="folHlink"/>
                </a:solidFill>
              </a:rPr>
              <a:t>The measurement on </a:t>
            </a:r>
            <a:r>
              <a:rPr lang="en-US" i="1">
                <a:solidFill>
                  <a:schemeClr val="folHlink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folHlink"/>
                </a:solidFill>
              </a:rPr>
              <a:t>1</a:t>
            </a:r>
            <a:r>
              <a:rPr lang="en-US">
                <a:solidFill>
                  <a:schemeClr val="folHlink"/>
                </a:solidFill>
              </a:rPr>
              <a:t> seems to influence instantaneously at a distance the state of </a:t>
            </a:r>
            <a:r>
              <a:rPr lang="en-US" i="1">
                <a:solidFill>
                  <a:schemeClr val="folHlink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folHlink"/>
                </a:solidFill>
              </a:rPr>
              <a:t>2</a:t>
            </a:r>
            <a:r>
              <a:rPr lang="en-US">
                <a:solidFill>
                  <a:schemeClr val="folHlink"/>
                </a:solidFill>
              </a:rPr>
              <a:t> : </a:t>
            </a:r>
            <a:r>
              <a:rPr lang="en-US">
                <a:solidFill>
                  <a:schemeClr val="tx2"/>
                </a:solidFill>
              </a:rPr>
              <a:t>unacceptable for Einstein (relativistic causality).</a:t>
            </a:r>
          </a:p>
        </p:txBody>
      </p:sp>
      <p:grpSp>
        <p:nvGrpSpPr>
          <p:cNvPr id="42058" name="Group 1098"/>
          <p:cNvGrpSpPr>
            <a:grpSpLocks/>
          </p:cNvGrpSpPr>
          <p:nvPr/>
        </p:nvGrpSpPr>
        <p:grpSpPr bwMode="auto">
          <a:xfrm>
            <a:off x="4140200" y="549275"/>
            <a:ext cx="5003800" cy="1384300"/>
            <a:chOff x="2585" y="527"/>
            <a:chExt cx="3198" cy="918"/>
          </a:xfrm>
        </p:grpSpPr>
        <p:pic>
          <p:nvPicPr>
            <p:cNvPr id="42038" name="Picture 107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5" y="618"/>
              <a:ext cx="3198" cy="8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42047" name="Rectangle 1087"/>
            <p:cNvSpPr>
              <a:spLocks noChangeArrowheads="1"/>
            </p:cNvSpPr>
            <p:nvPr/>
          </p:nvSpPr>
          <p:spPr bwMode="auto">
            <a:xfrm>
              <a:off x="4867" y="745"/>
              <a:ext cx="91" cy="18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54000" tIns="46800" rIns="54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2048" name="Text Box 1088"/>
            <p:cNvSpPr txBox="1">
              <a:spLocks noChangeArrowheads="1"/>
            </p:cNvSpPr>
            <p:nvPr/>
          </p:nvSpPr>
          <p:spPr bwMode="auto">
            <a:xfrm>
              <a:off x="4757" y="527"/>
              <a:ext cx="443" cy="2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54000" tIns="46800" rIns="54000" bIns="46800">
              <a:spAutoFit/>
            </a:bodyPr>
            <a:lstStyle/>
            <a:p>
              <a:r>
                <a:rPr lang="en-US" sz="2000" b="1">
                  <a:latin typeface="Arial" charset="0"/>
                  <a:cs typeface="Arial" charset="0"/>
                </a:rPr>
                <a:t>b</a:t>
              </a:r>
              <a:r>
                <a:rPr lang="en-US" sz="2000">
                  <a:latin typeface="Arial" charset="0"/>
                  <a:cs typeface="Arial" charset="0"/>
                </a:rPr>
                <a:t> = </a:t>
              </a:r>
              <a:r>
                <a:rPr lang="en-US" sz="2000" b="1">
                  <a:latin typeface="Arial" charset="0"/>
                  <a:cs typeface="Arial" charset="0"/>
                </a:rPr>
                <a:t>a</a:t>
              </a:r>
            </a:p>
          </p:txBody>
        </p:sp>
      </p:grpSp>
      <p:sp>
        <p:nvSpPr>
          <p:cNvPr id="42042" name="Text Box 1082"/>
          <p:cNvSpPr txBox="1">
            <a:spLocks noChangeArrowheads="1"/>
          </p:cNvSpPr>
          <p:nvPr/>
        </p:nvSpPr>
        <p:spPr bwMode="auto">
          <a:xfrm>
            <a:off x="485775" y="4292600"/>
            <a:ext cx="8189913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marL="174625" indent="-174625">
              <a:buFontTx/>
              <a:buChar char="•"/>
            </a:pPr>
            <a:r>
              <a:rPr lang="en-US"/>
              <a:t>If one has  found </a:t>
            </a:r>
            <a:r>
              <a:rPr lang="en-US">
                <a:solidFill>
                  <a:schemeClr val="hlink"/>
                </a:solidFill>
              </a:rPr>
              <a:t>+1</a:t>
            </a:r>
            <a:r>
              <a:rPr lang="en-US"/>
              <a:t> for </a:t>
            </a:r>
            <a:r>
              <a:rPr lang="en-US" i="1">
                <a:solidFill>
                  <a:schemeClr val="hlink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hlink"/>
                </a:solidFill>
              </a:rPr>
              <a:t>1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then the state of  </a:t>
            </a:r>
            <a:r>
              <a:rPr lang="en-US" i="1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 </a:t>
            </a:r>
            <a:r>
              <a:rPr lang="en-US"/>
              <a:t>is </a:t>
            </a:r>
            <a:r>
              <a:rPr lang="en-US" b="1"/>
              <a:t> </a:t>
            </a:r>
            <a:br>
              <a:rPr lang="en-US" b="1"/>
            </a:br>
            <a:r>
              <a:rPr lang="en-US"/>
              <a:t>and the measurement along </a:t>
            </a:r>
            <a:r>
              <a:rPr lang="en-US" b="1"/>
              <a:t>b </a:t>
            </a:r>
            <a:r>
              <a:rPr lang="en-US"/>
              <a:t>= </a:t>
            </a:r>
            <a:r>
              <a:rPr lang="en-US" b="1"/>
              <a:t>a</a:t>
            </a:r>
            <a:r>
              <a:rPr lang="en-US"/>
              <a:t> yields  </a:t>
            </a:r>
            <a:r>
              <a:rPr lang="en-US">
                <a:solidFill>
                  <a:schemeClr val="accent2"/>
                </a:solidFill>
              </a:rPr>
              <a:t>+1</a:t>
            </a:r>
            <a:r>
              <a:rPr lang="en-US"/>
              <a:t>;</a:t>
            </a:r>
          </a:p>
        </p:txBody>
      </p:sp>
      <p:graphicFrame>
        <p:nvGraphicFramePr>
          <p:cNvPr id="42050" name="Object 1090"/>
          <p:cNvGraphicFramePr>
            <a:graphicFrameLocks noChangeAspect="1"/>
          </p:cNvGraphicFramePr>
          <p:nvPr/>
        </p:nvGraphicFramePr>
        <p:xfrm>
          <a:off x="6877050" y="4344988"/>
          <a:ext cx="503238" cy="415925"/>
        </p:xfrm>
        <a:graphic>
          <a:graphicData uri="http://schemas.openxmlformats.org/presentationml/2006/ole">
            <p:oleObj spid="_x0000_s42050" name="Equation" r:id="rId5" imgW="520560" imgH="431640" progId="Equation.DSMT4">
              <p:embed/>
            </p:oleObj>
          </a:graphicData>
        </a:graphic>
      </p:graphicFrame>
      <p:sp>
        <p:nvSpPr>
          <p:cNvPr id="42046" name="Text Box 1086"/>
          <p:cNvSpPr txBox="1">
            <a:spLocks noChangeArrowheads="1"/>
          </p:cNvSpPr>
          <p:nvPr/>
        </p:nvSpPr>
        <p:spPr bwMode="auto">
          <a:xfrm>
            <a:off x="468313" y="5054600"/>
            <a:ext cx="7488237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marL="174625" indent="-174625">
              <a:buFontTx/>
              <a:buChar char="•"/>
            </a:pPr>
            <a:r>
              <a:rPr lang="en-US"/>
              <a:t>If one has found 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-</a:t>
            </a:r>
            <a:r>
              <a:rPr lang="en-US">
                <a:solidFill>
                  <a:schemeClr val="hlink"/>
                </a:solidFill>
              </a:rPr>
              <a:t>1</a:t>
            </a:r>
            <a:r>
              <a:rPr lang="en-US"/>
              <a:t> for </a:t>
            </a:r>
            <a:r>
              <a:rPr lang="en-US" i="1">
                <a:solidFill>
                  <a:schemeClr val="hlink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hlink"/>
                </a:solidFill>
              </a:rPr>
              <a:t>1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then the state of  </a:t>
            </a:r>
            <a:r>
              <a:rPr lang="en-US" i="1">
                <a:solidFill>
                  <a:schemeClr val="accent2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 </a:t>
            </a:r>
            <a:r>
              <a:rPr lang="en-US"/>
              <a:t>is </a:t>
            </a:r>
            <a:br>
              <a:rPr lang="en-US"/>
            </a:br>
            <a:r>
              <a:rPr lang="en-US"/>
              <a:t>and the measurement along </a:t>
            </a:r>
            <a:r>
              <a:rPr lang="en-US" b="1"/>
              <a:t>b </a:t>
            </a:r>
            <a:r>
              <a:rPr lang="en-US"/>
              <a:t>= </a:t>
            </a:r>
            <a:r>
              <a:rPr lang="en-US" b="1"/>
              <a:t>a</a:t>
            </a:r>
            <a:r>
              <a:rPr lang="en-US"/>
              <a:t> yields  </a:t>
            </a:r>
            <a:r>
              <a:rPr lang="en-US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en-US">
                <a:solidFill>
                  <a:schemeClr val="accent2"/>
                </a:solidFill>
              </a:rPr>
              <a:t>1</a:t>
            </a:r>
            <a:r>
              <a:rPr lang="en-US"/>
              <a:t>;</a:t>
            </a:r>
          </a:p>
        </p:txBody>
      </p:sp>
      <p:graphicFrame>
        <p:nvGraphicFramePr>
          <p:cNvPr id="42051" name="Object 1091"/>
          <p:cNvGraphicFramePr>
            <a:graphicFrameLocks noChangeAspect="1"/>
          </p:cNvGraphicFramePr>
          <p:nvPr/>
        </p:nvGraphicFramePr>
        <p:xfrm>
          <a:off x="6875463" y="5100638"/>
          <a:ext cx="504825" cy="417512"/>
        </p:xfrm>
        <a:graphic>
          <a:graphicData uri="http://schemas.openxmlformats.org/presentationml/2006/ole">
            <p:oleObj spid="_x0000_s42051" name="Equation" r:id="rId6" imgW="520560" imgH="431640" progId="Equation.DSMT4">
              <p:embed/>
            </p:oleObj>
          </a:graphicData>
        </a:graphic>
      </p:graphicFrame>
      <p:graphicFrame>
        <p:nvGraphicFramePr>
          <p:cNvPr id="42056" name="Object 1096"/>
          <p:cNvGraphicFramePr>
            <a:graphicFrameLocks noChangeAspect="1"/>
          </p:cNvGraphicFramePr>
          <p:nvPr/>
        </p:nvGraphicFramePr>
        <p:xfrm>
          <a:off x="4284663" y="1773238"/>
          <a:ext cx="2519362" cy="547687"/>
        </p:xfrm>
        <a:graphic>
          <a:graphicData uri="http://schemas.openxmlformats.org/presentationml/2006/ole">
            <p:oleObj spid="_x0000_s42056" name="Equation" r:id="rId7" imgW="2819160" imgH="545760" progId="Equation.DSMT4">
              <p:embed/>
            </p:oleObj>
          </a:graphicData>
        </a:graphic>
      </p:graphicFrame>
      <p:graphicFrame>
        <p:nvGraphicFramePr>
          <p:cNvPr id="42057" name="Object 1097"/>
          <p:cNvGraphicFramePr>
            <a:graphicFrameLocks noChangeAspect="1"/>
          </p:cNvGraphicFramePr>
          <p:nvPr/>
        </p:nvGraphicFramePr>
        <p:xfrm>
          <a:off x="6858000" y="1820863"/>
          <a:ext cx="2095500" cy="534987"/>
        </p:xfrm>
        <a:graphic>
          <a:graphicData uri="http://schemas.openxmlformats.org/presentationml/2006/ole">
            <p:oleObj spid="_x0000_s42057" name="Equation" r:id="rId8" imgW="3035160" imgH="774360" progId="Equation.DSMT4">
              <p:embed/>
            </p:oleObj>
          </a:graphicData>
        </a:graphic>
      </p:graphicFrame>
      <p:grpSp>
        <p:nvGrpSpPr>
          <p:cNvPr id="42067" name="Group 1107"/>
          <p:cNvGrpSpPr>
            <a:grpSpLocks/>
          </p:cNvGrpSpPr>
          <p:nvPr/>
        </p:nvGrpSpPr>
        <p:grpSpPr bwMode="auto">
          <a:xfrm>
            <a:off x="250825" y="2565400"/>
            <a:ext cx="2320925" cy="1295400"/>
            <a:chOff x="158" y="1616"/>
            <a:chExt cx="1462" cy="816"/>
          </a:xfrm>
        </p:grpSpPr>
        <p:sp>
          <p:nvSpPr>
            <p:cNvPr id="42066" name="Rectangle 1106"/>
            <p:cNvSpPr>
              <a:spLocks noChangeArrowheads="1"/>
            </p:cNvSpPr>
            <p:nvPr/>
          </p:nvSpPr>
          <p:spPr bwMode="auto">
            <a:xfrm>
              <a:off x="158" y="1616"/>
              <a:ext cx="1452" cy="816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54000" tIns="46800" rIns="54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2004" name="Text Box 1044"/>
            <p:cNvSpPr txBox="1">
              <a:spLocks noChangeArrowheads="1"/>
            </p:cNvSpPr>
            <p:nvPr/>
          </p:nvSpPr>
          <p:spPr bwMode="auto">
            <a:xfrm>
              <a:off x="204" y="1616"/>
              <a:ext cx="1179" cy="78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0000"/>
                </a:spcBef>
                <a:buFont typeface="Symbol" pitchFamily="18" charset="2"/>
                <a:buChar char="Þ"/>
              </a:pPr>
              <a:r>
                <a:rPr lang="en-US">
                  <a:solidFill>
                    <a:srgbClr val="FF0000"/>
                  </a:solidFill>
                </a:rPr>
                <a:t> result  +1 </a:t>
              </a:r>
            </a:p>
            <a:p>
              <a:pPr>
                <a:spcBef>
                  <a:spcPct val="20000"/>
                </a:spcBef>
                <a:buFont typeface="Symbol" pitchFamily="18" charset="2"/>
                <a:buNone/>
              </a:pPr>
              <a:r>
                <a:rPr lang="en-US">
                  <a:solidFill>
                    <a:srgbClr val="FF0000"/>
                  </a:solidFill>
                </a:rPr>
                <a:t>  </a:t>
              </a:r>
              <a:r>
                <a:rPr lang="en-US">
                  <a:sym typeface="Symbol" pitchFamily="18" charset="2"/>
                </a:rPr>
                <a:t> or</a:t>
              </a:r>
            </a:p>
            <a:p>
              <a:pPr>
                <a:spcBef>
                  <a:spcPct val="20000"/>
                </a:spcBef>
                <a:buFont typeface="Symbol" pitchFamily="18" charset="2"/>
                <a:buChar char="Þ"/>
              </a:pPr>
              <a:r>
                <a:rPr lang="en-US">
                  <a:solidFill>
                    <a:srgbClr val="FF0000"/>
                  </a:solidFill>
                </a:rPr>
                <a:t> result  </a:t>
              </a:r>
              <a:r>
                <a:rPr lang="en-US">
                  <a:solidFill>
                    <a:srgbClr val="FF0000"/>
                  </a:solidFill>
                  <a:latin typeface="Symbol" pitchFamily="18" charset="2"/>
                </a:rPr>
                <a:t>-</a:t>
              </a:r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  <p:graphicFrame>
          <p:nvGraphicFramePr>
            <p:cNvPr id="42059" name="Object 1099"/>
            <p:cNvGraphicFramePr>
              <a:graphicFrameLocks noChangeAspect="1"/>
            </p:cNvGraphicFramePr>
            <p:nvPr/>
          </p:nvGraphicFramePr>
          <p:xfrm>
            <a:off x="1292" y="1643"/>
            <a:ext cx="328" cy="272"/>
          </p:xfrm>
          <a:graphic>
            <a:graphicData uri="http://schemas.openxmlformats.org/presentationml/2006/ole">
              <p:oleObj spid="_x0000_s42059" name="Equation" r:id="rId9" imgW="520560" imgH="431640" progId="Equation.DSMT4">
                <p:embed/>
              </p:oleObj>
            </a:graphicData>
          </a:graphic>
        </p:graphicFrame>
        <p:graphicFrame>
          <p:nvGraphicFramePr>
            <p:cNvPr id="42061" name="Object 1101"/>
            <p:cNvGraphicFramePr>
              <a:graphicFrameLocks noChangeAspect="1"/>
            </p:cNvGraphicFramePr>
            <p:nvPr/>
          </p:nvGraphicFramePr>
          <p:xfrm>
            <a:off x="1292" y="2160"/>
            <a:ext cx="328" cy="272"/>
          </p:xfrm>
          <a:graphic>
            <a:graphicData uri="http://schemas.openxmlformats.org/presentationml/2006/ole">
              <p:oleObj spid="_x0000_s42061" name="Equation" r:id="rId10" imgW="520560" imgH="431640" progId="Equation.DSMT4">
                <p:embed/>
              </p:oleObj>
            </a:graphicData>
          </a:graphic>
        </p:graphicFrame>
      </p:grpSp>
      <p:sp>
        <p:nvSpPr>
          <p:cNvPr id="42062" name="Rectangle 1102"/>
          <p:cNvSpPr>
            <a:spLocks noChangeArrowheads="1"/>
          </p:cNvSpPr>
          <p:nvPr/>
        </p:nvSpPr>
        <p:spPr bwMode="auto">
          <a:xfrm>
            <a:off x="4205288" y="622300"/>
            <a:ext cx="4903787" cy="18161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54000" tIns="46800" rIns="54000" bIns="46800" anchor="ctr">
            <a:spAutoFit/>
          </a:bodyPr>
          <a:lstStyle/>
          <a:p>
            <a:endParaRPr lang="fr-FR"/>
          </a:p>
        </p:txBody>
      </p:sp>
      <p:grpSp>
        <p:nvGrpSpPr>
          <p:cNvPr id="42068" name="Group 1108"/>
          <p:cNvGrpSpPr>
            <a:grpSpLocks/>
          </p:cNvGrpSpPr>
          <p:nvPr/>
        </p:nvGrpSpPr>
        <p:grpSpPr bwMode="auto">
          <a:xfrm>
            <a:off x="7869238" y="2565400"/>
            <a:ext cx="1081087" cy="1368425"/>
            <a:chOff x="4957" y="1616"/>
            <a:chExt cx="681" cy="862"/>
          </a:xfrm>
        </p:grpSpPr>
        <p:sp>
          <p:nvSpPr>
            <p:cNvPr id="42049" name="Rectangle 1089"/>
            <p:cNvSpPr>
              <a:spLocks noChangeArrowheads="1"/>
            </p:cNvSpPr>
            <p:nvPr/>
          </p:nvSpPr>
          <p:spPr bwMode="auto">
            <a:xfrm>
              <a:off x="4957" y="1616"/>
              <a:ext cx="681" cy="862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54000" tIns="46800" rIns="54000" bIns="46800" anchor="ctr">
              <a:spAutoFit/>
            </a:bodyPr>
            <a:lstStyle/>
            <a:p>
              <a:endParaRPr lang="fr-FR"/>
            </a:p>
          </p:txBody>
        </p:sp>
        <p:graphicFrame>
          <p:nvGraphicFramePr>
            <p:cNvPr id="42041" name="Object 1081"/>
            <p:cNvGraphicFramePr>
              <a:graphicFrameLocks noChangeAspect="1"/>
            </p:cNvGraphicFramePr>
            <p:nvPr/>
          </p:nvGraphicFramePr>
          <p:xfrm>
            <a:off x="5012" y="1661"/>
            <a:ext cx="563" cy="258"/>
          </p:xfrm>
          <a:graphic>
            <a:graphicData uri="http://schemas.openxmlformats.org/presentationml/2006/ole">
              <p:oleObj spid="_x0000_s42041" name="Equation" r:id="rId11" imgW="939600" imgH="431640" progId="Equation.DSMT4">
                <p:embed/>
              </p:oleObj>
            </a:graphicData>
          </a:graphic>
        </p:graphicFrame>
        <p:graphicFrame>
          <p:nvGraphicFramePr>
            <p:cNvPr id="42063" name="Object 1103"/>
            <p:cNvGraphicFramePr>
              <a:graphicFrameLocks noChangeAspect="1"/>
            </p:cNvGraphicFramePr>
            <p:nvPr/>
          </p:nvGraphicFramePr>
          <p:xfrm>
            <a:off x="5015" y="2160"/>
            <a:ext cx="556" cy="258"/>
          </p:xfrm>
          <a:graphic>
            <a:graphicData uri="http://schemas.openxmlformats.org/presentationml/2006/ole">
              <p:oleObj spid="_x0000_s42063" name="Equation" r:id="rId12" imgW="927000" imgH="431640" progId="Equation.DSMT4">
                <p:embed/>
              </p:oleObj>
            </a:graphicData>
          </a:graphic>
        </p:graphicFrame>
        <p:sp>
          <p:nvSpPr>
            <p:cNvPr id="42064" name="Text Box 1104"/>
            <p:cNvSpPr txBox="1">
              <a:spLocks noChangeArrowheads="1"/>
            </p:cNvSpPr>
            <p:nvPr/>
          </p:nvSpPr>
          <p:spPr bwMode="auto">
            <a:xfrm>
              <a:off x="5069" y="1872"/>
              <a:ext cx="228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54000" tIns="46800" rIns="54000" bIns="46800">
              <a:spAutoFit/>
            </a:bodyPr>
            <a:lstStyle/>
            <a:p>
              <a:r>
                <a:rPr lang="en-US"/>
                <a:t>or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7596336" y="4235604"/>
            <a:ext cx="144016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36000" rtlCol="0">
            <a:spAutoFit/>
          </a:bodyPr>
          <a:lstStyle/>
          <a:p>
            <a:pPr algn="r"/>
            <a:r>
              <a:rPr lang="fr-FR" sz="2200" dirty="0" err="1" smtClean="0"/>
              <a:t>Easily</a:t>
            </a:r>
            <a:r>
              <a:rPr lang="fr-FR" sz="2200" dirty="0" smtClean="0"/>
              <a:t> </a:t>
            </a:r>
            <a:r>
              <a:rPr lang="fr-FR" sz="2200" dirty="0" err="1" smtClean="0"/>
              <a:t>generalized</a:t>
            </a:r>
            <a:r>
              <a:rPr lang="fr-FR" sz="2200" dirty="0" smtClean="0"/>
              <a:t> to </a:t>
            </a:r>
            <a:r>
              <a:rPr lang="fr-FR" sz="2200" b="1" dirty="0" smtClean="0"/>
              <a:t>b </a:t>
            </a:r>
            <a:r>
              <a:rPr lang="fr-FR" sz="2200" b="1" dirty="0" smtClean="0">
                <a:sym typeface="Symbol"/>
              </a:rPr>
              <a:t> a </a:t>
            </a:r>
            <a:r>
              <a:rPr lang="fr-FR" sz="2200" dirty="0" smtClean="0">
                <a:sym typeface="Symbol"/>
              </a:rPr>
              <a:t>(Malus </a:t>
            </a:r>
            <a:r>
              <a:rPr lang="fr-FR" sz="2200" dirty="0" err="1" smtClean="0">
                <a:sym typeface="Symbol"/>
              </a:rPr>
              <a:t>law</a:t>
            </a:r>
            <a:r>
              <a:rPr lang="fr-FR" sz="2200" dirty="0" smtClean="0">
                <a:sym typeface="Symbol"/>
              </a:rPr>
              <a:t>)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0" grpId="0"/>
      <p:bldP spid="42039" grpId="0"/>
      <p:bldP spid="42044" grpId="0" animBg="1"/>
      <p:bldP spid="42042" grpId="0"/>
      <p:bldP spid="42046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FAE2-128E-4548-8DC9-16ACDE3D87DC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3" y="0"/>
            <a:ext cx="8788400" cy="1143000"/>
          </a:xfrm>
        </p:spPr>
        <p:txBody>
          <a:bodyPr/>
          <a:lstStyle/>
          <a:p>
            <a:r>
              <a:rPr lang="fr-FR" sz="3600"/>
              <a:t>A classical image for the correlations at a distance (suggested by the EPR reasoning)</a:t>
            </a:r>
            <a:endParaRPr lang="en-US" sz="3600"/>
          </a:p>
        </p:txBody>
      </p:sp>
      <p:grpSp>
        <p:nvGrpSpPr>
          <p:cNvPr id="43043" name="Group 35"/>
          <p:cNvGrpSpPr>
            <a:grpSpLocks/>
          </p:cNvGrpSpPr>
          <p:nvPr/>
        </p:nvGrpSpPr>
        <p:grpSpPr bwMode="auto">
          <a:xfrm>
            <a:off x="7620000" y="3352800"/>
            <a:ext cx="1158875" cy="1025525"/>
            <a:chOff x="134" y="1008"/>
            <a:chExt cx="927" cy="820"/>
          </a:xfrm>
        </p:grpSpPr>
        <p:sp>
          <p:nvSpPr>
            <p:cNvPr id="43044" name="Text Box 36"/>
            <p:cNvSpPr txBox="1">
              <a:spLocks noChangeArrowheads="1"/>
            </p:cNvSpPr>
            <p:nvPr/>
          </p:nvSpPr>
          <p:spPr bwMode="auto">
            <a:xfrm>
              <a:off x="134" y="1008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x</a:t>
              </a:r>
            </a:p>
          </p:txBody>
        </p:sp>
        <p:sp>
          <p:nvSpPr>
            <p:cNvPr id="43045" name="Text Box 37"/>
            <p:cNvSpPr txBox="1">
              <a:spLocks noChangeArrowheads="1"/>
            </p:cNvSpPr>
            <p:nvPr/>
          </p:nvSpPr>
          <p:spPr bwMode="auto">
            <a:xfrm>
              <a:off x="146" y="1512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y</a:t>
              </a:r>
            </a:p>
          </p:txBody>
        </p:sp>
        <p:sp>
          <p:nvSpPr>
            <p:cNvPr id="43046" name="Oval 38"/>
            <p:cNvSpPr>
              <a:spLocks noChangeArrowheads="1"/>
            </p:cNvSpPr>
            <p:nvPr/>
          </p:nvSpPr>
          <p:spPr bwMode="auto">
            <a:xfrm>
              <a:off x="341" y="1568"/>
              <a:ext cx="57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 flipV="1">
              <a:off x="368" y="1176"/>
              <a:ext cx="0" cy="4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048" name="Text Box 40"/>
            <p:cNvSpPr txBox="1">
              <a:spLocks noChangeArrowheads="1"/>
            </p:cNvSpPr>
            <p:nvPr/>
          </p:nvSpPr>
          <p:spPr bwMode="auto">
            <a:xfrm>
              <a:off x="830" y="1560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z</a:t>
              </a:r>
            </a:p>
          </p:txBody>
        </p:sp>
        <p:sp>
          <p:nvSpPr>
            <p:cNvPr id="43049" name="Line 41"/>
            <p:cNvSpPr>
              <a:spLocks noChangeShapeType="1"/>
            </p:cNvSpPr>
            <p:nvPr/>
          </p:nvSpPr>
          <p:spPr bwMode="auto">
            <a:xfrm>
              <a:off x="371" y="1596"/>
              <a:ext cx="5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323850" y="1268413"/>
            <a:ext cx="6696075" cy="1552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two photons of the same pair bear from their very emission an identical property (</a:t>
            </a:r>
            <a:r>
              <a:rPr lang="en-US" i="1">
                <a:solidFill>
                  <a:schemeClr val="folHlink"/>
                </a:solidFill>
                <a:latin typeface="Symbol" pitchFamily="18" charset="2"/>
              </a:rPr>
              <a:t>l</a:t>
            </a:r>
            <a:r>
              <a:rPr lang="en-US"/>
              <a:t>)</a:t>
            </a:r>
            <a:r>
              <a:rPr lang="en-US" i="1"/>
              <a:t> ,</a:t>
            </a:r>
            <a:r>
              <a:rPr lang="en-US"/>
              <a:t> that will determine the results of polarization measurements.</a:t>
            </a:r>
          </a:p>
          <a:p>
            <a:pPr>
              <a:buFontTx/>
              <a:buChar char="•"/>
            </a:pPr>
            <a:r>
              <a:rPr lang="en-US"/>
              <a:t> The property </a:t>
            </a:r>
            <a:r>
              <a:rPr lang="en-US" i="1">
                <a:solidFill>
                  <a:srgbClr val="009900"/>
                </a:solidFill>
                <a:latin typeface="Symbol" pitchFamily="18" charset="2"/>
              </a:rPr>
              <a:t>l</a:t>
            </a:r>
            <a:r>
              <a:rPr lang="en-US"/>
              <a:t> differs from one pair to another. </a:t>
            </a:r>
          </a:p>
        </p:txBody>
      </p:sp>
      <p:sp>
        <p:nvSpPr>
          <p:cNvPr id="43055" name="Text Box 47"/>
          <p:cNvSpPr txBox="1">
            <a:spLocks noChangeArrowheads="1"/>
          </p:cNvSpPr>
          <p:nvPr/>
        </p:nvSpPr>
        <p:spPr bwMode="auto">
          <a:xfrm>
            <a:off x="395288" y="4724400"/>
            <a:ext cx="87487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</a:rPr>
              <a:t>Image simple and convincing </a:t>
            </a:r>
            <a:r>
              <a:rPr lang="en-GB"/>
              <a:t>(analogue of identical chromosomes for twin brothers)</a:t>
            </a:r>
            <a:r>
              <a:rPr lang="en-GB">
                <a:solidFill>
                  <a:schemeClr val="accent2"/>
                </a:solidFill>
              </a:rPr>
              <a:t>, but…</a:t>
            </a:r>
            <a:r>
              <a:rPr lang="en-GB">
                <a:solidFill>
                  <a:srgbClr val="FF0000"/>
                </a:solidFill>
              </a:rPr>
              <a:t>…amounts to completing quantum formalism: </a:t>
            </a:r>
            <a:br>
              <a:rPr lang="en-GB">
                <a:solidFill>
                  <a:srgbClr val="FF0000"/>
                </a:solidFill>
              </a:rPr>
            </a:br>
            <a:r>
              <a:rPr lang="en-GB" i="1">
                <a:solidFill>
                  <a:srgbClr val="008000"/>
                </a:solidFill>
                <a:latin typeface="Symbol" pitchFamily="18" charset="2"/>
              </a:rPr>
              <a:t>l </a:t>
            </a:r>
            <a:r>
              <a:rPr lang="en-GB">
                <a:solidFill>
                  <a:srgbClr val="008000"/>
                </a:solidFill>
                <a:latin typeface="Symbol" pitchFamily="18" charset="2"/>
              </a:rPr>
              <a:t>=</a:t>
            </a:r>
            <a:r>
              <a:rPr lang="en-GB" i="1">
                <a:solidFill>
                  <a:srgbClr val="008000"/>
                </a:solidFill>
                <a:latin typeface="Symbol" pitchFamily="18" charset="2"/>
              </a:rPr>
              <a:t> </a:t>
            </a:r>
            <a:r>
              <a:rPr lang="en-GB">
                <a:solidFill>
                  <a:srgbClr val="008000"/>
                </a:solidFill>
              </a:rPr>
              <a:t>supplementary parameter, “hidden variable”.</a:t>
            </a:r>
            <a:endParaRPr lang="en-GB">
              <a:solidFill>
                <a:schemeClr val="accent2"/>
              </a:solidFill>
            </a:endParaRPr>
          </a:p>
        </p:txBody>
      </p:sp>
      <p:pic>
        <p:nvPicPr>
          <p:cNvPr id="43059" name="Picture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997200"/>
            <a:ext cx="6354763" cy="176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43060" name="AutoShape 52"/>
          <p:cNvSpPr>
            <a:spLocks noChangeArrowheads="1"/>
          </p:cNvSpPr>
          <p:nvPr/>
        </p:nvSpPr>
        <p:spPr bwMode="auto">
          <a:xfrm>
            <a:off x="611188" y="6165850"/>
            <a:ext cx="865187" cy="358775"/>
          </a:xfrm>
          <a:prstGeom prst="rightArrow">
            <a:avLst>
              <a:gd name="adj1" fmla="val 50000"/>
              <a:gd name="adj2" fmla="val 6028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1619250" y="6021388"/>
            <a:ext cx="69850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Bohr disagreed: QM description is complete, you cannot add anything to it</a:t>
            </a:r>
          </a:p>
        </p:txBody>
      </p:sp>
      <p:graphicFrame>
        <p:nvGraphicFramePr>
          <p:cNvPr id="43062" name="Object 54"/>
          <p:cNvGraphicFramePr>
            <a:graphicFrameLocks noChangeAspect="1"/>
          </p:cNvGraphicFramePr>
          <p:nvPr/>
        </p:nvGraphicFramePr>
        <p:xfrm>
          <a:off x="7451725" y="1341438"/>
          <a:ext cx="881063" cy="1465262"/>
        </p:xfrm>
        <a:graphic>
          <a:graphicData uri="http://schemas.openxmlformats.org/presentationml/2006/ole">
            <p:oleObj spid="_x0000_s43062" name="Equation" r:id="rId5" imgW="1054080" imgH="1752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3583-95F3-4219-9B07-8BEA3348B585}" type="slidenum">
              <a:rPr lang="en-US"/>
              <a:pPr/>
              <a:t>12</a:t>
            </a:fld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77050" cy="836613"/>
          </a:xfrm>
        </p:spPr>
        <p:txBody>
          <a:bodyPr/>
          <a:lstStyle/>
          <a:p>
            <a:r>
              <a:rPr lang="en-US"/>
              <a:t>A debate for many decades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55276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/>
              <a:t>Intense debate between Bohr and Einstein…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95288" y="1557338"/>
            <a:ext cx="554355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… without much attention from a majority of physicists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468313" y="2592388"/>
            <a:ext cx="8497887" cy="395446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folHlink"/>
                </a:solidFill>
              </a:rPr>
              <a:t>Quantum mechanics accumulates success:</a:t>
            </a:r>
          </a:p>
          <a:p>
            <a:pPr marL="812800" lvl="1" indent="-182563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Understanding nature:</a:t>
            </a:r>
            <a:r>
              <a:rPr lang="en-US" dirty="0"/>
              <a:t> structure and properties of matter, light, and their interaction (atoms, molecules, absorption, spontaneous emission, solid properties, superconductivity, </a:t>
            </a:r>
            <a:r>
              <a:rPr lang="en-US" dirty="0" err="1"/>
              <a:t>superfluidity</a:t>
            </a:r>
            <a:r>
              <a:rPr lang="en-US" dirty="0"/>
              <a:t>, elementary particles …)</a:t>
            </a:r>
          </a:p>
          <a:p>
            <a:pPr marL="812800" lvl="1" indent="-182563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New concepts </a:t>
            </a:r>
            <a:r>
              <a:rPr lang="en-US" dirty="0"/>
              <a:t>leading to </a:t>
            </a:r>
            <a:r>
              <a:rPr lang="en-US" dirty="0">
                <a:solidFill>
                  <a:schemeClr val="accent2"/>
                </a:solidFill>
              </a:rPr>
              <a:t>revolutionary inventions</a:t>
            </a:r>
            <a:r>
              <a:rPr lang="en-US" dirty="0"/>
              <a:t>: </a:t>
            </a:r>
            <a:r>
              <a:rPr lang="en-US" dirty="0" smtClean="0"/>
              <a:t>transistor (later: laser, integrated circuits…)</a:t>
            </a:r>
            <a:endParaRPr lang="en-US" dirty="0"/>
          </a:p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US" dirty="0"/>
              <a:t>No disagreement on the</a:t>
            </a:r>
            <a:r>
              <a:rPr lang="en-US" dirty="0">
                <a:solidFill>
                  <a:schemeClr val="accent2"/>
                </a:solidFill>
              </a:rPr>
              <a:t> validity </a:t>
            </a:r>
            <a:r>
              <a:rPr lang="en-US" dirty="0"/>
              <a:t>of quantum predictions, only on its </a:t>
            </a:r>
            <a:r>
              <a:rPr lang="en-US" dirty="0">
                <a:solidFill>
                  <a:schemeClr val="accent2"/>
                </a:solidFill>
              </a:rPr>
              <a:t>interpretation</a:t>
            </a:r>
            <a:r>
              <a:rPr lang="en-US" dirty="0"/>
              <a:t>.</a:t>
            </a:r>
          </a:p>
        </p:txBody>
      </p:sp>
      <p:graphicFrame>
        <p:nvGraphicFramePr>
          <p:cNvPr id="116746" name="Object 10"/>
          <p:cNvGraphicFramePr>
            <a:graphicFrameLocks noChangeAspect="1"/>
          </p:cNvGraphicFramePr>
          <p:nvPr/>
        </p:nvGraphicFramePr>
        <p:xfrm>
          <a:off x="6807200" y="188913"/>
          <a:ext cx="2241550" cy="2303462"/>
        </p:xfrm>
        <a:graphic>
          <a:graphicData uri="http://schemas.openxmlformats.org/presentationml/2006/ole">
            <p:oleObj spid="_x0000_s116746" name="Image Wang" r:id="rId4" imgW="4172040" imgH="4286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C61C-DB7C-4904-A6FC-355D9913899D}" type="slidenum">
              <a:rPr lang="en-US"/>
              <a:pPr/>
              <a:t>13</a:t>
            </a:fld>
            <a:endParaRPr lang="en-US"/>
          </a:p>
        </p:txBody>
      </p:sp>
      <p:sp>
        <p:nvSpPr>
          <p:cNvPr id="118820" name="Rectangle 36"/>
          <p:cNvSpPr>
            <a:spLocks noChangeArrowheads="1"/>
          </p:cNvSpPr>
          <p:nvPr/>
        </p:nvSpPr>
        <p:spPr bwMode="auto">
          <a:xfrm>
            <a:off x="138113" y="2997200"/>
            <a:ext cx="8897937" cy="3240088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300788" cy="836613"/>
          </a:xfrm>
        </p:spPr>
        <p:txBody>
          <a:bodyPr/>
          <a:lstStyle/>
          <a:p>
            <a:r>
              <a:rPr lang="fr-FR"/>
              <a:t>1964: Bell’s formalism</a:t>
            </a:r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188913"/>
            <a:ext cx="1682750" cy="2520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250825" y="2133600"/>
            <a:ext cx="6697663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GB"/>
              <a:t>Consider </a:t>
            </a:r>
            <a:r>
              <a:rPr lang="en-GB">
                <a:solidFill>
                  <a:schemeClr val="hlink"/>
                </a:solidFill>
              </a:rPr>
              <a:t>local supplementary parameters theories</a:t>
            </a:r>
            <a:r>
              <a:rPr lang="en-GB"/>
              <a:t> (in the spirit of Einstein’s ideas on EPR correlations):</a:t>
            </a:r>
          </a:p>
        </p:txBody>
      </p:sp>
      <p:pic>
        <p:nvPicPr>
          <p:cNvPr id="11879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836613"/>
            <a:ext cx="5184775" cy="1319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152400" y="3852863"/>
            <a:ext cx="4203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 The supplementary parameter </a:t>
            </a:r>
            <a:r>
              <a:rPr lang="en-US" i="1">
                <a:solidFill>
                  <a:srgbClr val="009900"/>
                </a:solidFill>
                <a:latin typeface="Symbol" pitchFamily="18" charset="2"/>
              </a:rPr>
              <a:t>l </a:t>
            </a:r>
            <a:r>
              <a:rPr lang="en-US">
                <a:solidFill>
                  <a:schemeClr val="accent2"/>
                </a:solidFill>
              </a:rPr>
              <a:t>determines </a:t>
            </a:r>
            <a:r>
              <a:rPr lang="fr-FR">
                <a:solidFill>
                  <a:schemeClr val="accent2"/>
                </a:solidFill>
              </a:rPr>
              <a:t>the results of </a:t>
            </a:r>
            <a:br>
              <a:rPr lang="fr-FR">
                <a:solidFill>
                  <a:schemeClr val="accent2"/>
                </a:solidFill>
              </a:rPr>
            </a:br>
            <a:r>
              <a:rPr lang="fr-FR">
                <a:solidFill>
                  <a:schemeClr val="accent2"/>
                </a:solidFill>
              </a:rPr>
              <a:t>measurements at </a:t>
            </a:r>
            <a:r>
              <a:rPr lang="fr-FR"/>
              <a:t>I</a:t>
            </a:r>
            <a:r>
              <a:rPr lang="fr-FR">
                <a:solidFill>
                  <a:schemeClr val="accent2"/>
                </a:solidFill>
              </a:rPr>
              <a:t> and </a:t>
            </a:r>
            <a:r>
              <a:rPr lang="fr-FR"/>
              <a:t>II</a:t>
            </a:r>
            <a:endParaRPr lang="en-US"/>
          </a:p>
        </p:txBody>
      </p:sp>
      <p:graphicFrame>
        <p:nvGraphicFramePr>
          <p:cNvPr id="118805" name="Object 21"/>
          <p:cNvGraphicFramePr>
            <a:graphicFrameLocks noChangeAspect="1"/>
          </p:cNvGraphicFramePr>
          <p:nvPr/>
        </p:nvGraphicFramePr>
        <p:xfrm>
          <a:off x="4892675" y="3933825"/>
          <a:ext cx="2247900" cy="342900"/>
        </p:xfrm>
        <a:graphic>
          <a:graphicData uri="http://schemas.openxmlformats.org/presentationml/2006/ole">
            <p:oleObj spid="_x0000_s118805" name="Equation" r:id="rId6" imgW="2247840" imgH="342720" progId="Equation.DSMT4">
              <p:embed/>
            </p:oleObj>
          </a:graphicData>
        </a:graphic>
      </p:graphicFrame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7204075" y="3819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at polarizer I</a:t>
            </a:r>
            <a:endParaRPr lang="en-US"/>
          </a:p>
        </p:txBody>
      </p:sp>
      <p:graphicFrame>
        <p:nvGraphicFramePr>
          <p:cNvPr id="118807" name="Object 23"/>
          <p:cNvGraphicFramePr>
            <a:graphicFrameLocks noChangeAspect="1"/>
          </p:cNvGraphicFramePr>
          <p:nvPr/>
        </p:nvGraphicFramePr>
        <p:xfrm>
          <a:off x="4921250" y="4581525"/>
          <a:ext cx="2260600" cy="342900"/>
        </p:xfrm>
        <a:graphic>
          <a:graphicData uri="http://schemas.openxmlformats.org/presentationml/2006/ole">
            <p:oleObj spid="_x0000_s118807" name="Equation" r:id="rId7" imgW="2260440" imgH="342720" progId="Equation.DSMT4">
              <p:embed/>
            </p:oleObj>
          </a:graphicData>
        </a:graphic>
      </p:graphicFrame>
      <p:sp>
        <p:nvSpPr>
          <p:cNvPr id="118808" name="Text Box 24"/>
          <p:cNvSpPr txBox="1">
            <a:spLocks noChangeArrowheads="1"/>
          </p:cNvSpPr>
          <p:nvPr/>
        </p:nvSpPr>
        <p:spPr bwMode="auto">
          <a:xfrm>
            <a:off x="7239000" y="44672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at polarizer II</a:t>
            </a:r>
            <a:endParaRPr lang="en-US"/>
          </a:p>
        </p:txBody>
      </p:sp>
      <p:sp>
        <p:nvSpPr>
          <p:cNvPr id="118809" name="AutoShape 25"/>
          <p:cNvSpPr>
            <a:spLocks noChangeArrowheads="1"/>
          </p:cNvSpPr>
          <p:nvPr/>
        </p:nvSpPr>
        <p:spPr bwMode="auto">
          <a:xfrm>
            <a:off x="4356100" y="4386263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118811" name="Text Box 27"/>
          <p:cNvSpPr txBox="1">
            <a:spLocks noChangeArrowheads="1"/>
          </p:cNvSpPr>
          <p:nvPr/>
        </p:nvSpPr>
        <p:spPr bwMode="auto">
          <a:xfrm>
            <a:off x="179388" y="5049838"/>
            <a:ext cx="4203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 The supplementary parameter </a:t>
            </a:r>
            <a:r>
              <a:rPr lang="en-US" i="1">
                <a:solidFill>
                  <a:srgbClr val="009900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chemeClr val="accent2"/>
                </a:solidFill>
              </a:rPr>
              <a:t> is </a:t>
            </a:r>
            <a:r>
              <a:rPr lang="fr-FR">
                <a:solidFill>
                  <a:schemeClr val="accent2"/>
                </a:solidFill>
              </a:rPr>
              <a:t>randomly distributed among pairs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18812" name="Object 28"/>
          <p:cNvGraphicFramePr>
            <a:graphicFrameLocks noChangeAspect="1"/>
          </p:cNvGraphicFramePr>
          <p:nvPr/>
        </p:nvGraphicFramePr>
        <p:xfrm>
          <a:off x="5056188" y="5202238"/>
          <a:ext cx="3606800" cy="508000"/>
        </p:xfrm>
        <a:graphic>
          <a:graphicData uri="http://schemas.openxmlformats.org/presentationml/2006/ole">
            <p:oleObj spid="_x0000_s118812" name="Equation" r:id="rId8" imgW="3606480" imgH="507960" progId="Equation.DSMT4">
              <p:embed/>
            </p:oleObj>
          </a:graphicData>
        </a:graphic>
      </p:graphicFrame>
      <p:sp>
        <p:nvSpPr>
          <p:cNvPr id="118813" name="Text Box 29"/>
          <p:cNvSpPr txBox="1">
            <a:spLocks noChangeArrowheads="1"/>
          </p:cNvSpPr>
          <p:nvPr/>
        </p:nvSpPr>
        <p:spPr bwMode="auto">
          <a:xfrm>
            <a:off x="5970588" y="5735638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at source S</a:t>
            </a:r>
            <a:endParaRPr lang="en-US"/>
          </a:p>
        </p:txBody>
      </p:sp>
      <p:sp>
        <p:nvSpPr>
          <p:cNvPr id="118814" name="AutoShape 30"/>
          <p:cNvSpPr>
            <a:spLocks noChangeArrowheads="1"/>
          </p:cNvSpPr>
          <p:nvPr/>
        </p:nvSpPr>
        <p:spPr bwMode="auto">
          <a:xfrm>
            <a:off x="4438650" y="5507038"/>
            <a:ext cx="304800" cy="152400"/>
          </a:xfrm>
          <a:prstGeom prst="leftRightArrow">
            <a:avLst>
              <a:gd name="adj1" fmla="val 50000"/>
              <a:gd name="adj2" fmla="val 4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118816" name="Rectangle 32"/>
          <p:cNvSpPr>
            <a:spLocks noChangeArrowheads="1"/>
          </p:cNvSpPr>
          <p:nvPr/>
        </p:nvSpPr>
        <p:spPr bwMode="auto">
          <a:xfrm>
            <a:off x="2339975" y="1484313"/>
            <a:ext cx="2159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GB" i="1">
                <a:solidFill>
                  <a:schemeClr val="folHlink"/>
                </a:solidFill>
                <a:latin typeface="Symbol" pitchFamily="18" charset="2"/>
              </a:rPr>
              <a:t>l</a:t>
            </a:r>
            <a:endParaRPr lang="en-US" i="1">
              <a:solidFill>
                <a:schemeClr val="folHlink"/>
              </a:solidFill>
              <a:latin typeface="Symbol" pitchFamily="18" charset="2"/>
            </a:endParaRPr>
          </a:p>
        </p:txBody>
      </p: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3708400" y="1484313"/>
            <a:ext cx="2159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GB" i="1">
                <a:solidFill>
                  <a:schemeClr val="folHlink"/>
                </a:solidFill>
                <a:latin typeface="Symbol" pitchFamily="18" charset="2"/>
              </a:rPr>
              <a:t>l</a:t>
            </a:r>
            <a:endParaRPr lang="en-US" i="1">
              <a:solidFill>
                <a:schemeClr val="folHlink"/>
              </a:solidFill>
              <a:latin typeface="Symbol" pitchFamily="18" charset="2"/>
            </a:endParaRPr>
          </a:p>
        </p:txBody>
      </p:sp>
      <p:sp>
        <p:nvSpPr>
          <p:cNvPr id="118819" name="Rectangle 35"/>
          <p:cNvSpPr>
            <a:spLocks noChangeArrowheads="1"/>
          </p:cNvSpPr>
          <p:nvPr/>
        </p:nvSpPr>
        <p:spPr bwMode="auto">
          <a:xfrm>
            <a:off x="179388" y="2997200"/>
            <a:ext cx="8640762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marL="177800" indent="-177800">
              <a:buFontTx/>
              <a:buChar char="•"/>
            </a:pPr>
            <a:r>
              <a:rPr lang="en-GB">
                <a:solidFill>
                  <a:schemeClr val="accent2"/>
                </a:solidFill>
              </a:rPr>
              <a:t>The two photons of a same pair have </a:t>
            </a:r>
            <a:r>
              <a:rPr lang="en-GB"/>
              <a:t>a common property </a:t>
            </a:r>
            <a:r>
              <a:rPr lang="en-GB" i="1">
                <a:solidFill>
                  <a:schemeClr val="folHlink"/>
                </a:solidFill>
                <a:latin typeface="Symbol" pitchFamily="18" charset="2"/>
              </a:rPr>
              <a:t>l</a:t>
            </a:r>
            <a:r>
              <a:rPr lang="en-GB"/>
              <a:t> (sup. param.) determined at the joint emission</a:t>
            </a:r>
          </a:p>
        </p:txBody>
      </p:sp>
      <p:graphicFrame>
        <p:nvGraphicFramePr>
          <p:cNvPr id="118821" name="Object 37"/>
          <p:cNvGraphicFramePr>
            <a:graphicFrameLocks noChangeAspect="1"/>
          </p:cNvGraphicFramePr>
          <p:nvPr/>
        </p:nvGraphicFramePr>
        <p:xfrm>
          <a:off x="1933674" y="6281738"/>
          <a:ext cx="4654550" cy="576262"/>
        </p:xfrm>
        <a:graphic>
          <a:graphicData uri="http://schemas.openxmlformats.org/presentationml/2006/ole">
            <p:oleObj spid="_x0000_s118821" name="Equation" r:id="rId9" imgW="4101840" imgH="507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282F-B7C3-4250-A759-0064D08F19B1}" type="slidenum">
              <a:rPr lang="en-US"/>
              <a:pPr/>
              <a:t>14</a:t>
            </a:fld>
            <a:endParaRPr lang="en-US"/>
          </a:p>
        </p:txBody>
      </p:sp>
      <p:sp>
        <p:nvSpPr>
          <p:cNvPr id="149537" name="Rectangle 33"/>
          <p:cNvSpPr>
            <a:spLocks noChangeArrowheads="1"/>
          </p:cNvSpPr>
          <p:nvPr/>
        </p:nvSpPr>
        <p:spPr bwMode="auto">
          <a:xfrm>
            <a:off x="144463" y="2349500"/>
            <a:ext cx="8964612" cy="338455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3025" cy="836613"/>
          </a:xfrm>
        </p:spPr>
        <p:txBody>
          <a:bodyPr/>
          <a:lstStyle/>
          <a:p>
            <a:r>
              <a:rPr lang="en-US" sz="3600"/>
              <a:t>1964: Bell’s formalism to explain correlations</a:t>
            </a:r>
          </a:p>
        </p:txBody>
      </p:sp>
      <p:pic>
        <p:nvPicPr>
          <p:cNvPr id="1495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836613"/>
            <a:ext cx="5976937" cy="1520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290513" y="2262188"/>
            <a:ext cx="1922462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An example 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179388" y="2738438"/>
            <a:ext cx="467995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marL="174625" indent="-174625">
              <a:spcBef>
                <a:spcPct val="25000"/>
              </a:spcBef>
              <a:buFontTx/>
              <a:buChar char="•"/>
            </a:pPr>
            <a:r>
              <a:rPr lang="en-US" sz="2000"/>
              <a:t>Common polarisation </a:t>
            </a:r>
            <a:r>
              <a:rPr lang="en-US" sz="2000" i="1">
                <a:solidFill>
                  <a:schemeClr val="folHlink"/>
                </a:solidFill>
                <a:latin typeface="Symbol" pitchFamily="18" charset="2"/>
              </a:rPr>
              <a:t>l</a:t>
            </a:r>
            <a:r>
              <a:rPr lang="en-US" sz="2000"/>
              <a:t> , randomly distributed among pairs</a:t>
            </a:r>
          </a:p>
        </p:txBody>
      </p:sp>
      <p:graphicFrame>
        <p:nvGraphicFramePr>
          <p:cNvPr id="149524" name="Object 20"/>
          <p:cNvGraphicFramePr>
            <a:graphicFrameLocks noChangeAspect="1"/>
          </p:cNvGraphicFramePr>
          <p:nvPr/>
        </p:nvGraphicFramePr>
        <p:xfrm>
          <a:off x="738188" y="4221163"/>
          <a:ext cx="2865437" cy="331787"/>
        </p:xfrm>
        <a:graphic>
          <a:graphicData uri="http://schemas.openxmlformats.org/presentationml/2006/ole">
            <p:oleObj spid="_x0000_s149524" name="Equation" r:id="rId5" imgW="3517560" imgH="406080" progId="Equation.DSMT4">
              <p:embed/>
            </p:oleObj>
          </a:graphicData>
        </a:graphic>
      </p:graphicFrame>
      <p:graphicFrame>
        <p:nvGraphicFramePr>
          <p:cNvPr id="149526" name="Object 22"/>
          <p:cNvGraphicFramePr>
            <a:graphicFrameLocks noChangeAspect="1"/>
          </p:cNvGraphicFramePr>
          <p:nvPr/>
        </p:nvGraphicFramePr>
        <p:xfrm>
          <a:off x="738188" y="4579938"/>
          <a:ext cx="2897187" cy="331787"/>
        </p:xfrm>
        <a:graphic>
          <a:graphicData uri="http://schemas.openxmlformats.org/presentationml/2006/ole">
            <p:oleObj spid="_x0000_s149526" name="Equation" r:id="rId6" imgW="3555720" imgH="406080" progId="Equation.DSMT4">
              <p:embed/>
            </p:oleObj>
          </a:graphicData>
        </a:graphic>
      </p:graphicFrame>
      <p:graphicFrame>
        <p:nvGraphicFramePr>
          <p:cNvPr id="149528" name="Object 24"/>
          <p:cNvGraphicFramePr>
            <a:graphicFrameLocks noChangeAspect="1"/>
          </p:cNvGraphicFramePr>
          <p:nvPr/>
        </p:nvGraphicFramePr>
        <p:xfrm>
          <a:off x="3059113" y="3144838"/>
          <a:ext cx="1312862" cy="284162"/>
        </p:xfrm>
        <a:graphic>
          <a:graphicData uri="http://schemas.openxmlformats.org/presentationml/2006/ole">
            <p:oleObj spid="_x0000_s149528" name="Equation" r:id="rId7" imgW="1587240" imgH="342720" progId="Equation.DSMT4">
              <p:embed/>
            </p:oleObj>
          </a:graphicData>
        </a:graphic>
      </p:graphicFrame>
      <p:graphicFrame>
        <p:nvGraphicFramePr>
          <p:cNvPr id="149510" name="Object 6"/>
          <p:cNvGraphicFramePr>
            <a:graphicFrameLocks noChangeAspect="1"/>
          </p:cNvGraphicFramePr>
          <p:nvPr/>
        </p:nvGraphicFramePr>
        <p:xfrm>
          <a:off x="5013325" y="2894013"/>
          <a:ext cx="3940175" cy="2490787"/>
        </p:xfrm>
        <a:graphic>
          <a:graphicData uri="http://schemas.openxmlformats.org/presentationml/2006/ole">
            <p:oleObj spid="_x0000_s149510" name="Graph" r:id="rId8" imgW="4546800" imgH="2737800" progId="">
              <p:embed/>
            </p:oleObj>
          </a:graphicData>
        </a:graphic>
      </p:graphicFrame>
      <p:sp>
        <p:nvSpPr>
          <p:cNvPr id="149511" name="Line 7"/>
          <p:cNvSpPr>
            <a:spLocks noChangeShapeType="1"/>
          </p:cNvSpPr>
          <p:nvPr/>
        </p:nvSpPr>
        <p:spPr bwMode="auto">
          <a:xfrm flipH="1">
            <a:off x="5226050" y="3162300"/>
            <a:ext cx="1746250" cy="1947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>
            <a:spAutoFit/>
          </a:bodyPr>
          <a:lstStyle/>
          <a:p>
            <a:endParaRPr lang="fr-FR"/>
          </a:p>
        </p:txBody>
      </p:sp>
      <p:sp>
        <p:nvSpPr>
          <p:cNvPr id="149512" name="Line 8"/>
          <p:cNvSpPr>
            <a:spLocks noChangeShapeType="1"/>
          </p:cNvSpPr>
          <p:nvPr/>
        </p:nvSpPr>
        <p:spPr bwMode="auto">
          <a:xfrm>
            <a:off x="6967538" y="3162300"/>
            <a:ext cx="1747837" cy="1947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>
            <a:spAutoFit/>
          </a:bodyPr>
          <a:lstStyle/>
          <a:p>
            <a:endParaRPr lang="fr-FR"/>
          </a:p>
        </p:txBody>
      </p:sp>
      <p:sp>
        <p:nvSpPr>
          <p:cNvPr id="149513" name="Line 9"/>
          <p:cNvSpPr>
            <a:spLocks noChangeShapeType="1"/>
          </p:cNvSpPr>
          <p:nvPr/>
        </p:nvSpPr>
        <p:spPr bwMode="auto">
          <a:xfrm flipH="1">
            <a:off x="8718550" y="4914900"/>
            <a:ext cx="177800" cy="195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>
            <a:spAutoFit/>
          </a:bodyPr>
          <a:lstStyle/>
          <a:p>
            <a:endParaRPr lang="fr-FR"/>
          </a:p>
        </p:txBody>
      </p:sp>
      <p:sp>
        <p:nvSpPr>
          <p:cNvPr id="149514" name="Line 10"/>
          <p:cNvSpPr>
            <a:spLocks noChangeShapeType="1"/>
          </p:cNvSpPr>
          <p:nvPr/>
        </p:nvSpPr>
        <p:spPr bwMode="auto">
          <a:xfrm>
            <a:off x="5040313" y="4914900"/>
            <a:ext cx="177800" cy="195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 anchorCtr="1">
            <a:spAutoFit/>
          </a:bodyPr>
          <a:lstStyle/>
          <a:p>
            <a:endParaRPr lang="fr-FR"/>
          </a:p>
        </p:txBody>
      </p:sp>
      <p:graphicFrame>
        <p:nvGraphicFramePr>
          <p:cNvPr id="149520" name="Object 16"/>
          <p:cNvGraphicFramePr>
            <a:graphicFrameLocks noChangeAspect="1"/>
          </p:cNvGraphicFramePr>
          <p:nvPr/>
        </p:nvGraphicFramePr>
        <p:xfrm>
          <a:off x="8364538" y="3897313"/>
          <a:ext cx="600075" cy="306387"/>
        </p:xfrm>
        <a:graphic>
          <a:graphicData uri="http://schemas.openxmlformats.org/presentationml/2006/ole">
            <p:oleObj spid="_x0000_s149520" name="Equation" r:id="rId9" imgW="672840" imgH="342720" progId="Equation.DSMT4">
              <p:embed/>
            </p:oleObj>
          </a:graphicData>
        </a:graphic>
      </p:graphicFrame>
      <p:graphicFrame>
        <p:nvGraphicFramePr>
          <p:cNvPr id="149521" name="Object 17"/>
          <p:cNvGraphicFramePr>
            <a:graphicFrameLocks noChangeAspect="1"/>
          </p:cNvGraphicFramePr>
          <p:nvPr/>
        </p:nvGraphicFramePr>
        <p:xfrm>
          <a:off x="5843588" y="2997200"/>
          <a:ext cx="889000" cy="342900"/>
        </p:xfrm>
        <a:graphic>
          <a:graphicData uri="http://schemas.openxmlformats.org/presentationml/2006/ole">
            <p:oleObj spid="_x0000_s149521" name="Equation" r:id="rId10" imgW="888840" imgH="342720" progId="Equation.DSMT4">
              <p:embed/>
            </p:oleObj>
          </a:graphicData>
        </a:graphic>
      </p:graphicFrame>
      <p:sp>
        <p:nvSpPr>
          <p:cNvPr id="149530" name="Text Box 26"/>
          <p:cNvSpPr txBox="1">
            <a:spLocks noChangeArrowheads="1"/>
          </p:cNvSpPr>
          <p:nvPr/>
        </p:nvSpPr>
        <p:spPr bwMode="auto">
          <a:xfrm>
            <a:off x="250825" y="5300663"/>
            <a:ext cx="4064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Not bad, but no exact agreement</a:t>
            </a:r>
          </a:p>
        </p:txBody>
      </p:sp>
      <p:sp>
        <p:nvSpPr>
          <p:cNvPr id="149531" name="Text Box 27"/>
          <p:cNvSpPr txBox="1">
            <a:spLocks noChangeArrowheads="1"/>
          </p:cNvSpPr>
          <p:nvPr/>
        </p:nvSpPr>
        <p:spPr bwMode="auto">
          <a:xfrm>
            <a:off x="179388" y="3519488"/>
            <a:ext cx="4608512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marL="177800" indent="-177800">
              <a:spcBef>
                <a:spcPct val="25000"/>
              </a:spcBef>
              <a:buFontTx/>
              <a:buChar char="•"/>
            </a:pPr>
            <a:r>
              <a:rPr lang="en-US" sz="2000"/>
              <a:t>Result (</a:t>
            </a:r>
            <a:r>
              <a:rPr lang="en-US" sz="2000">
                <a:sym typeface="Symbol" pitchFamily="18" charset="2"/>
              </a:rPr>
              <a:t>1) depends on the angle between </a:t>
            </a:r>
            <a:r>
              <a:rPr lang="en-US" sz="2000" i="1">
                <a:solidFill>
                  <a:schemeClr val="folHlink"/>
                </a:solidFill>
                <a:latin typeface="Symbol" pitchFamily="18" charset="2"/>
              </a:rPr>
              <a:t>l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and polarizer orientation (</a:t>
            </a:r>
            <a:r>
              <a:rPr lang="en-US" sz="2000" b="1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 or </a:t>
            </a:r>
            <a:r>
              <a:rPr lang="en-US" sz="2000" b="1">
                <a:sym typeface="Symbol" pitchFamily="18" charset="2"/>
              </a:rPr>
              <a:t>b</a:t>
            </a:r>
            <a:r>
              <a:rPr lang="en-US" sz="2000">
                <a:sym typeface="Symbol" pitchFamily="18" charset="2"/>
              </a:rPr>
              <a:t>)</a:t>
            </a:r>
            <a:endParaRPr lang="en-US"/>
          </a:p>
        </p:txBody>
      </p:sp>
      <p:sp>
        <p:nvSpPr>
          <p:cNvPr id="149533" name="Text Box 29"/>
          <p:cNvSpPr txBox="1">
            <a:spLocks noChangeArrowheads="1"/>
          </p:cNvSpPr>
          <p:nvPr/>
        </p:nvSpPr>
        <p:spPr bwMode="auto">
          <a:xfrm>
            <a:off x="755650" y="4868863"/>
            <a:ext cx="29527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Resulting correlation</a:t>
            </a:r>
          </a:p>
        </p:txBody>
      </p:sp>
      <p:sp>
        <p:nvSpPr>
          <p:cNvPr id="149534" name="Rectangle 30"/>
          <p:cNvSpPr>
            <a:spLocks noChangeArrowheads="1"/>
          </p:cNvSpPr>
          <p:nvPr/>
        </p:nvSpPr>
        <p:spPr bwMode="auto">
          <a:xfrm>
            <a:off x="3851275" y="1557338"/>
            <a:ext cx="2159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GB" i="1">
                <a:solidFill>
                  <a:schemeClr val="folHlink"/>
                </a:solidFill>
                <a:latin typeface="Symbol" pitchFamily="18" charset="2"/>
              </a:rPr>
              <a:t>l</a:t>
            </a:r>
            <a:endParaRPr lang="en-US" i="1">
              <a:solidFill>
                <a:schemeClr val="folHlink"/>
              </a:solidFill>
              <a:latin typeface="Symbol" pitchFamily="18" charset="2"/>
            </a:endParaRPr>
          </a:p>
        </p:txBody>
      </p:sp>
      <p:sp>
        <p:nvSpPr>
          <p:cNvPr id="149535" name="Rectangle 31"/>
          <p:cNvSpPr>
            <a:spLocks noChangeArrowheads="1"/>
          </p:cNvSpPr>
          <p:nvPr/>
        </p:nvSpPr>
        <p:spPr bwMode="auto">
          <a:xfrm>
            <a:off x="5435600" y="1531938"/>
            <a:ext cx="2159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GB" i="1">
                <a:solidFill>
                  <a:schemeClr val="folHlink"/>
                </a:solidFill>
                <a:latin typeface="Symbol" pitchFamily="18" charset="2"/>
              </a:rPr>
              <a:t>l</a:t>
            </a:r>
            <a:endParaRPr lang="en-US" i="1">
              <a:solidFill>
                <a:schemeClr val="folHlink"/>
              </a:solidFill>
              <a:latin typeface="Symbol" pitchFamily="18" charset="2"/>
            </a:endParaRPr>
          </a:p>
        </p:txBody>
      </p:sp>
      <p:sp>
        <p:nvSpPr>
          <p:cNvPr id="149536" name="Text Box 32"/>
          <p:cNvSpPr txBox="1">
            <a:spLocks noChangeArrowheads="1"/>
          </p:cNvSpPr>
          <p:nvPr/>
        </p:nvSpPr>
        <p:spPr bwMode="auto">
          <a:xfrm>
            <a:off x="0" y="5805488"/>
            <a:ext cx="9144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Is there a better model, agreeing with QM predictions at all orientations?</a:t>
            </a:r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7558088" y="2952750"/>
            <a:ext cx="1439862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 sz="2200">
                <a:solidFill>
                  <a:schemeClr val="accent2"/>
                </a:solidFill>
              </a:rPr>
              <a:t>Quantum predictions</a:t>
            </a:r>
          </a:p>
        </p:txBody>
      </p:sp>
      <p:sp>
        <p:nvSpPr>
          <p:cNvPr id="149529" name="Line 25"/>
          <p:cNvSpPr>
            <a:spLocks noChangeShapeType="1"/>
          </p:cNvSpPr>
          <p:nvPr/>
        </p:nvSpPr>
        <p:spPr bwMode="auto">
          <a:xfrm flipH="1">
            <a:off x="7318375" y="3240088"/>
            <a:ext cx="168275" cy="1206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 flipV="1">
            <a:off x="3492500" y="4508500"/>
            <a:ext cx="2232025" cy="6492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49538" name="Text Box 34"/>
          <p:cNvSpPr txBox="1">
            <a:spLocks noChangeArrowheads="1"/>
          </p:cNvSpPr>
          <p:nvPr/>
        </p:nvSpPr>
        <p:spPr bwMode="auto">
          <a:xfrm>
            <a:off x="2239963" y="6237288"/>
            <a:ext cx="4664075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Bell’s theorem gives the answer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36" grpId="0"/>
      <p:bldP spid="149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3BA6-92C0-49A9-98A1-3A9910062187}" type="slidenum">
              <a:rPr lang="en-US"/>
              <a:pPr/>
              <a:t>15</a:t>
            </a:fld>
            <a:endParaRPr lang="en-US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71438"/>
            <a:ext cx="4572000" cy="836612"/>
          </a:xfrm>
        </p:spPr>
        <p:txBody>
          <a:bodyPr/>
          <a:lstStyle/>
          <a:p>
            <a:r>
              <a:rPr lang="en-US" sz="4400"/>
              <a:t>Bell’s theorem</a:t>
            </a:r>
          </a:p>
        </p:txBody>
      </p:sp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836613"/>
            <a:ext cx="1970087" cy="29511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3275013" y="4149725"/>
            <a:ext cx="1439862" cy="7620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 sz="2200">
                <a:solidFill>
                  <a:schemeClr val="accent2"/>
                </a:solidFill>
              </a:rPr>
              <a:t>Quantum predictions</a:t>
            </a:r>
          </a:p>
        </p:txBody>
      </p:sp>
      <p:grpSp>
        <p:nvGrpSpPr>
          <p:cNvPr id="201733" name="Group 5"/>
          <p:cNvGrpSpPr>
            <a:grpSpLocks/>
          </p:cNvGrpSpPr>
          <p:nvPr/>
        </p:nvGrpSpPr>
        <p:grpSpPr bwMode="auto">
          <a:xfrm>
            <a:off x="539750" y="3833813"/>
            <a:ext cx="4321175" cy="3024187"/>
            <a:chOff x="1248" y="912"/>
            <a:chExt cx="3264" cy="2166"/>
          </a:xfrm>
        </p:grpSpPr>
        <p:graphicFrame>
          <p:nvGraphicFramePr>
            <p:cNvPr id="201734" name="Object 6"/>
            <p:cNvGraphicFramePr>
              <a:graphicFrameLocks noChangeAspect="1"/>
            </p:cNvGraphicFramePr>
            <p:nvPr/>
          </p:nvGraphicFramePr>
          <p:xfrm>
            <a:off x="1248" y="912"/>
            <a:ext cx="3264" cy="2166"/>
          </p:xfrm>
          <a:graphic>
            <a:graphicData uri="http://schemas.openxmlformats.org/presentationml/2006/ole">
              <p:oleObj spid="_x0000_s201734" name="Graph" r:id="rId5" imgW="4546800" imgH="2737800" progId="">
                <p:embed/>
              </p:oleObj>
            </a:graphicData>
          </a:graphic>
        </p:graphicFrame>
        <p:sp>
          <p:nvSpPr>
            <p:cNvPr id="201735" name="Line 7"/>
            <p:cNvSpPr>
              <a:spLocks noChangeShapeType="1"/>
            </p:cNvSpPr>
            <p:nvPr/>
          </p:nvSpPr>
          <p:spPr bwMode="auto">
            <a:xfrm flipH="1">
              <a:off x="1552" y="1288"/>
              <a:ext cx="1320" cy="13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fr-FR"/>
            </a:p>
          </p:txBody>
        </p:sp>
        <p:sp>
          <p:nvSpPr>
            <p:cNvPr id="201736" name="Line 8"/>
            <p:cNvSpPr>
              <a:spLocks noChangeShapeType="1"/>
            </p:cNvSpPr>
            <p:nvPr/>
          </p:nvSpPr>
          <p:spPr bwMode="auto">
            <a:xfrm>
              <a:off x="2868" y="1288"/>
              <a:ext cx="1320" cy="13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fr-FR"/>
            </a:p>
          </p:txBody>
        </p:sp>
        <p:sp>
          <p:nvSpPr>
            <p:cNvPr id="201737" name="Line 9"/>
            <p:cNvSpPr>
              <a:spLocks noChangeShapeType="1"/>
            </p:cNvSpPr>
            <p:nvPr/>
          </p:nvSpPr>
          <p:spPr bwMode="auto">
            <a:xfrm flipH="1">
              <a:off x="4191" y="2544"/>
              <a:ext cx="134" cy="1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fr-FR"/>
            </a:p>
          </p:txBody>
        </p:sp>
        <p:sp>
          <p:nvSpPr>
            <p:cNvPr id="201738" name="Line 10"/>
            <p:cNvSpPr>
              <a:spLocks noChangeShapeType="1"/>
            </p:cNvSpPr>
            <p:nvPr/>
          </p:nvSpPr>
          <p:spPr bwMode="auto">
            <a:xfrm>
              <a:off x="1412" y="2544"/>
              <a:ext cx="134" cy="1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 anchorCtr="1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201742" name="Object 14"/>
          <p:cNvGraphicFramePr>
            <a:graphicFrameLocks noChangeAspect="1"/>
          </p:cNvGraphicFramePr>
          <p:nvPr/>
        </p:nvGraphicFramePr>
        <p:xfrm>
          <a:off x="3851275" y="5084763"/>
          <a:ext cx="673100" cy="342900"/>
        </p:xfrm>
        <a:graphic>
          <a:graphicData uri="http://schemas.openxmlformats.org/presentationml/2006/ole">
            <p:oleObj spid="_x0000_s201742" name="Equation" r:id="rId6" imgW="672840" imgH="342720" progId="Equation.DSMT4">
              <p:embed/>
            </p:oleObj>
          </a:graphicData>
        </a:graphic>
      </p:graphicFrame>
      <p:graphicFrame>
        <p:nvGraphicFramePr>
          <p:cNvPr id="201743" name="Object 15"/>
          <p:cNvGraphicFramePr>
            <a:graphicFrameLocks noChangeAspect="1"/>
          </p:cNvGraphicFramePr>
          <p:nvPr/>
        </p:nvGraphicFramePr>
        <p:xfrm>
          <a:off x="1476375" y="4221163"/>
          <a:ext cx="889000" cy="342900"/>
        </p:xfrm>
        <a:graphic>
          <a:graphicData uri="http://schemas.openxmlformats.org/presentationml/2006/ole">
            <p:oleObj spid="_x0000_s201743" name="Equation" r:id="rId7" imgW="888840" imgH="342720" progId="Equation.DSMT4">
              <p:embed/>
            </p:oleObj>
          </a:graphicData>
        </a:graphic>
      </p:graphicFrame>
      <p:sp>
        <p:nvSpPr>
          <p:cNvPr id="201748" name="Line 20"/>
          <p:cNvSpPr>
            <a:spLocks noChangeShapeType="1"/>
          </p:cNvSpPr>
          <p:nvPr/>
        </p:nvSpPr>
        <p:spPr bwMode="auto">
          <a:xfrm flipH="1">
            <a:off x="3035300" y="4437063"/>
            <a:ext cx="168275" cy="1206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201749" name="Text Box 21"/>
          <p:cNvSpPr txBox="1">
            <a:spLocks noChangeArrowheads="1"/>
          </p:cNvSpPr>
          <p:nvPr/>
        </p:nvSpPr>
        <p:spPr bwMode="auto">
          <a:xfrm>
            <a:off x="250825" y="2133600"/>
            <a:ext cx="6121400" cy="15811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/>
              <a:t>No </a:t>
            </a:r>
            <a:r>
              <a:rPr lang="en-US">
                <a:solidFill>
                  <a:schemeClr val="hlink"/>
                </a:solidFill>
              </a:rPr>
              <a:t>local hidden variable theory</a:t>
            </a:r>
            <a:r>
              <a:rPr lang="en-US"/>
              <a:t> (in the spirit of Einstein’s ideas) can reproduce </a:t>
            </a:r>
            <a:r>
              <a:rPr lang="en-US">
                <a:solidFill>
                  <a:schemeClr val="accent2"/>
                </a:solidFill>
              </a:rPr>
              <a:t>quantum mechanical predictions</a:t>
            </a:r>
            <a:r>
              <a:rPr lang="en-US"/>
              <a:t> for EPR correlations at </a:t>
            </a:r>
            <a:r>
              <a:rPr lang="en-US">
                <a:solidFill>
                  <a:schemeClr val="tx2"/>
                </a:solidFill>
              </a:rPr>
              <a:t>all</a:t>
            </a:r>
            <a:r>
              <a:rPr lang="en-US"/>
              <a:t> the orientations of polarizers.</a:t>
            </a:r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2555875" y="981075"/>
            <a:ext cx="1439863" cy="1006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hlink"/>
                </a:solidFill>
              </a:rPr>
              <a:t>No!</a:t>
            </a:r>
          </a:p>
        </p:txBody>
      </p:sp>
      <p:sp>
        <p:nvSpPr>
          <p:cNvPr id="201753" name="Text Box 25"/>
          <p:cNvSpPr txBox="1">
            <a:spLocks noChangeArrowheads="1"/>
          </p:cNvSpPr>
          <p:nvPr/>
        </p:nvSpPr>
        <p:spPr bwMode="auto">
          <a:xfrm>
            <a:off x="5076056" y="4149080"/>
            <a:ext cx="360045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Impossible to cancel the difference everywhere</a:t>
            </a:r>
          </a:p>
        </p:txBody>
      </p:sp>
      <p:sp>
        <p:nvSpPr>
          <p:cNvPr id="201754" name="Text Box 26"/>
          <p:cNvSpPr txBox="1">
            <a:spLocks noChangeArrowheads="1"/>
          </p:cNvSpPr>
          <p:nvPr/>
        </p:nvSpPr>
        <p:spPr bwMode="auto">
          <a:xfrm>
            <a:off x="2916238" y="5949950"/>
            <a:ext cx="10080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</a:rPr>
              <a:t>LHVT</a:t>
            </a:r>
          </a:p>
        </p:txBody>
      </p:sp>
      <p:sp>
        <p:nvSpPr>
          <p:cNvPr id="201755" name="Line 27"/>
          <p:cNvSpPr>
            <a:spLocks noChangeShapeType="1"/>
          </p:cNvSpPr>
          <p:nvPr/>
        </p:nvSpPr>
        <p:spPr bwMode="auto">
          <a:xfrm flipV="1">
            <a:off x="3708400" y="5854700"/>
            <a:ext cx="317500" cy="2381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076056" y="508518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Impossible to have </a:t>
            </a:r>
            <a:r>
              <a:rPr lang="en-US" dirty="0" smtClean="0">
                <a:solidFill>
                  <a:schemeClr val="accent2"/>
                </a:solidFill>
              </a:rPr>
              <a:t>quantum predictions exactly reproduced </a:t>
            </a:r>
            <a:r>
              <a:rPr lang="en-US" dirty="0" smtClean="0">
                <a:solidFill>
                  <a:srgbClr val="FF0000"/>
                </a:solidFill>
              </a:rPr>
              <a:t>at </a:t>
            </a:r>
            <a:r>
              <a:rPr lang="en-US" i="1" dirty="0" smtClean="0">
                <a:solidFill>
                  <a:srgbClr val="FF0000"/>
                </a:solidFill>
              </a:rPr>
              <a:t>all</a:t>
            </a:r>
            <a:r>
              <a:rPr lang="en-US" dirty="0" smtClean="0">
                <a:solidFill>
                  <a:srgbClr val="FF0000"/>
                </a:solidFill>
              </a:rPr>
              <a:t> orientations, by any model à la Einstein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48" grpId="0" animBg="1"/>
      <p:bldP spid="201749" grpId="0" animBg="1"/>
      <p:bldP spid="201753" grpId="0"/>
      <p:bldP spid="201754" grpId="0"/>
      <p:bldP spid="2017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C2EDD-1448-48F0-9C59-2017D8CE4CD7}" type="slidenum">
              <a:rPr lang="en-US"/>
              <a:pPr/>
              <a:t>16</a:t>
            </a:fld>
            <a:endParaRPr lang="en-US"/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957263" y="3633788"/>
            <a:ext cx="5543550" cy="129540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7163" cy="1268413"/>
          </a:xfrm>
        </p:spPr>
        <p:txBody>
          <a:bodyPr/>
          <a:lstStyle/>
          <a:p>
            <a:r>
              <a:rPr lang="en-US" dirty="0" smtClean="0"/>
              <a:t>Bell’s inequalities are violated by certain quantum predictions</a:t>
            </a:r>
            <a:endParaRPr lang="en-US" dirty="0"/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679450" y="2095500"/>
            <a:ext cx="1371600" cy="45720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98450" y="1485900"/>
            <a:ext cx="8305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Any local hidden variables theory   </a:t>
            </a:r>
            <a:r>
              <a:rPr lang="en-US">
                <a:sym typeface="Symbol" pitchFamily="18" charset="2"/>
              </a:rPr>
              <a:t>  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Bell’s inequalities</a:t>
            </a:r>
            <a:endParaRPr lang="en-US">
              <a:sym typeface="Symbol" pitchFamily="18" charset="2"/>
            </a:endParaRP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679450" y="2171700"/>
          <a:ext cx="7289800" cy="355600"/>
        </p:xfrm>
        <a:graphic>
          <a:graphicData uri="http://schemas.openxmlformats.org/presentationml/2006/ole">
            <p:oleObj spid="_x0000_s47108" name="Equation" r:id="rId4" imgW="7289640" imgH="355320" progId="Equation.DSMT4">
              <p:embed/>
            </p:oleObj>
          </a:graphicData>
        </a:graphic>
      </p:graphicFrame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22250" y="1409700"/>
            <a:ext cx="8382000" cy="15144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09563" y="3128963"/>
            <a:ext cx="28797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Quantum mechanics</a:t>
            </a:r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963613" y="4281488"/>
          <a:ext cx="3729037" cy="579437"/>
        </p:xfrm>
        <a:graphic>
          <a:graphicData uri="http://schemas.openxmlformats.org/presentationml/2006/ole">
            <p:oleObj spid="_x0000_s47111" name="Equation" r:id="rId5" imgW="3022560" imgH="469800" progId="Equation.DSMT4">
              <p:embed/>
            </p:oleObj>
          </a:graphicData>
        </a:graphic>
      </p:graphicFrame>
      <p:grpSp>
        <p:nvGrpSpPr>
          <p:cNvPr id="47124" name="Group 20"/>
          <p:cNvGrpSpPr>
            <a:grpSpLocks/>
          </p:cNvGrpSpPr>
          <p:nvPr/>
        </p:nvGrpSpPr>
        <p:grpSpPr bwMode="auto">
          <a:xfrm>
            <a:off x="6861175" y="3417888"/>
            <a:ext cx="1587500" cy="1511300"/>
            <a:chOff x="3704" y="1728"/>
            <a:chExt cx="1000" cy="952"/>
          </a:xfrm>
        </p:grpSpPr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3704" y="1728"/>
              <a:ext cx="2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</a:t>
              </a:r>
            </a:p>
          </p:txBody>
        </p:sp>
        <p:sp>
          <p:nvSpPr>
            <p:cNvPr id="47112" name="Line 8"/>
            <p:cNvSpPr>
              <a:spLocks noChangeShapeType="1"/>
            </p:cNvSpPr>
            <p:nvPr/>
          </p:nvSpPr>
          <p:spPr bwMode="auto">
            <a:xfrm flipV="1">
              <a:off x="3888" y="2016"/>
              <a:ext cx="0" cy="5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7113" name="Line 9"/>
            <p:cNvSpPr>
              <a:spLocks noChangeShapeType="1"/>
            </p:cNvSpPr>
            <p:nvPr/>
          </p:nvSpPr>
          <p:spPr bwMode="auto">
            <a:xfrm rot="2700000" flipV="1">
              <a:off x="4087" y="2104"/>
              <a:ext cx="1" cy="5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 rot="1495110" flipV="1">
              <a:off x="4011" y="2037"/>
              <a:ext cx="1" cy="57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 rot="3855934" flipV="1">
              <a:off x="4136" y="2193"/>
              <a:ext cx="1" cy="55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7117" name="Arc 13"/>
            <p:cNvSpPr>
              <a:spLocks/>
            </p:cNvSpPr>
            <p:nvPr/>
          </p:nvSpPr>
          <p:spPr bwMode="auto">
            <a:xfrm>
              <a:off x="3888" y="2402"/>
              <a:ext cx="7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8144"/>
                <a:gd name="T1" fmla="*/ 0 h 21600"/>
                <a:gd name="T2" fmla="*/ 8144 w 8144"/>
                <a:gd name="T3" fmla="*/ 1594 h 21600"/>
                <a:gd name="T4" fmla="*/ 0 w 81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44" h="21600" fill="none" extrusionOk="0">
                  <a:moveTo>
                    <a:pt x="-1" y="0"/>
                  </a:moveTo>
                  <a:cubicBezTo>
                    <a:pt x="2792" y="0"/>
                    <a:pt x="5557" y="541"/>
                    <a:pt x="8143" y="1594"/>
                  </a:cubicBezTo>
                </a:path>
                <a:path w="8144" h="21600" stroke="0" extrusionOk="0">
                  <a:moveTo>
                    <a:pt x="-1" y="0"/>
                  </a:moveTo>
                  <a:cubicBezTo>
                    <a:pt x="2792" y="0"/>
                    <a:pt x="5557" y="541"/>
                    <a:pt x="8143" y="1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7118" name="Arc 14"/>
            <p:cNvSpPr>
              <a:spLocks/>
            </p:cNvSpPr>
            <p:nvPr/>
          </p:nvSpPr>
          <p:spPr bwMode="auto">
            <a:xfrm rot="2794538">
              <a:off x="3946" y="2444"/>
              <a:ext cx="7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8144"/>
                <a:gd name="T1" fmla="*/ 0 h 21600"/>
                <a:gd name="T2" fmla="*/ 8144 w 8144"/>
                <a:gd name="T3" fmla="*/ 1594 h 21600"/>
                <a:gd name="T4" fmla="*/ 0 w 81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44" h="21600" fill="none" extrusionOk="0">
                  <a:moveTo>
                    <a:pt x="-1" y="0"/>
                  </a:moveTo>
                  <a:cubicBezTo>
                    <a:pt x="2792" y="0"/>
                    <a:pt x="5557" y="541"/>
                    <a:pt x="8143" y="1594"/>
                  </a:cubicBezTo>
                </a:path>
                <a:path w="8144" h="21600" stroke="0" extrusionOk="0">
                  <a:moveTo>
                    <a:pt x="-1" y="0"/>
                  </a:moveTo>
                  <a:cubicBezTo>
                    <a:pt x="2792" y="0"/>
                    <a:pt x="5557" y="541"/>
                    <a:pt x="8143" y="159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7119" name="Arc 15"/>
            <p:cNvSpPr>
              <a:spLocks/>
            </p:cNvSpPr>
            <p:nvPr/>
          </p:nvSpPr>
          <p:spPr bwMode="auto">
            <a:xfrm>
              <a:off x="3888" y="2400"/>
              <a:ext cx="144" cy="194"/>
            </a:xfrm>
            <a:custGeom>
              <a:avLst/>
              <a:gdLst>
                <a:gd name="G0" fmla="+- 0 0 0"/>
                <a:gd name="G1" fmla="+- 19613 0 0"/>
                <a:gd name="G2" fmla="+- 21600 0 0"/>
                <a:gd name="T0" fmla="*/ 9050 w 14644"/>
                <a:gd name="T1" fmla="*/ 0 h 19613"/>
                <a:gd name="T2" fmla="*/ 14644 w 14644"/>
                <a:gd name="T3" fmla="*/ 3734 h 19613"/>
                <a:gd name="T4" fmla="*/ 0 w 14644"/>
                <a:gd name="T5" fmla="*/ 19613 h 19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44" h="19613" fill="none" extrusionOk="0">
                  <a:moveTo>
                    <a:pt x="9049" y="0"/>
                  </a:moveTo>
                  <a:cubicBezTo>
                    <a:pt x="11097" y="945"/>
                    <a:pt x="12985" y="2205"/>
                    <a:pt x="14643" y="3734"/>
                  </a:cubicBezTo>
                </a:path>
                <a:path w="14644" h="19613" stroke="0" extrusionOk="0">
                  <a:moveTo>
                    <a:pt x="9049" y="0"/>
                  </a:moveTo>
                  <a:cubicBezTo>
                    <a:pt x="11097" y="945"/>
                    <a:pt x="12985" y="2205"/>
                    <a:pt x="14643" y="3734"/>
                  </a:cubicBezTo>
                  <a:lnTo>
                    <a:pt x="0" y="19613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4080" y="1776"/>
              <a:ext cx="2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b</a:t>
              </a:r>
            </a:p>
          </p:txBody>
        </p:sp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4320" y="1944"/>
              <a:ext cx="2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a’</a:t>
              </a:r>
            </a:p>
          </p:txBody>
        </p:sp>
        <p:sp>
          <p:nvSpPr>
            <p:cNvPr id="47123" name="Text Box 19"/>
            <p:cNvSpPr txBox="1">
              <a:spLocks noChangeArrowheads="1"/>
            </p:cNvSpPr>
            <p:nvPr/>
          </p:nvSpPr>
          <p:spPr bwMode="auto">
            <a:xfrm>
              <a:off x="4416" y="2208"/>
              <a:ext cx="2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b’</a:t>
              </a:r>
            </a:p>
          </p:txBody>
        </p:sp>
      </p:grpSp>
      <p:graphicFrame>
        <p:nvGraphicFramePr>
          <p:cNvPr id="47125" name="Object 21"/>
          <p:cNvGraphicFramePr>
            <a:graphicFrameLocks noChangeAspect="1"/>
          </p:cNvGraphicFramePr>
          <p:nvPr/>
        </p:nvGraphicFramePr>
        <p:xfrm>
          <a:off x="3405188" y="3633788"/>
          <a:ext cx="3024187" cy="681037"/>
        </p:xfrm>
        <a:graphic>
          <a:graphicData uri="http://schemas.openxmlformats.org/presentationml/2006/ole">
            <p:oleObj spid="_x0000_s47125" name="Equation" r:id="rId6" imgW="3213000" imgH="723600" progId="Equation.DSMT4">
              <p:embed/>
            </p:oleObj>
          </a:graphicData>
        </a:graphic>
      </p:graphicFrame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222250" y="3100388"/>
            <a:ext cx="8382000" cy="2057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457200" y="5334000"/>
            <a:ext cx="8229600" cy="12160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CONFLICT !</a:t>
            </a:r>
            <a:r>
              <a:rPr lang="en-US"/>
              <a:t> </a:t>
            </a:r>
            <a:r>
              <a:rPr lang="en-US">
                <a:solidFill>
                  <a:srgbClr val="009900"/>
                </a:solidFill>
              </a:rPr>
              <a:t>The possibility to complete quantum mechanics according to Einstein ideas is no longer a </a:t>
            </a:r>
            <a:r>
              <a:rPr lang="en-US">
                <a:solidFill>
                  <a:schemeClr val="hlink"/>
                </a:solidFill>
              </a:rPr>
              <a:t>matter of taste (of interpretation)</a:t>
            </a:r>
            <a:r>
              <a:rPr lang="en-US">
                <a:solidFill>
                  <a:srgbClr val="009900"/>
                </a:solidFill>
              </a:rPr>
              <a:t>. It has turned into </a:t>
            </a:r>
            <a:r>
              <a:rPr lang="en-US">
                <a:solidFill>
                  <a:srgbClr val="FF0000"/>
                </a:solidFill>
              </a:rPr>
              <a:t>an experimental question.</a:t>
            </a:r>
            <a:r>
              <a:rPr lang="en-US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1100138" y="3778250"/>
            <a:ext cx="20447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/>
              <a:t>For orientations</a:t>
            </a:r>
            <a:endParaRPr lang="fr-FR"/>
          </a:p>
        </p:txBody>
      </p:sp>
      <p:graphicFrame>
        <p:nvGraphicFramePr>
          <p:cNvPr id="47132" name="Object 28"/>
          <p:cNvGraphicFramePr>
            <a:graphicFrameLocks noChangeAspect="1"/>
          </p:cNvGraphicFramePr>
          <p:nvPr/>
        </p:nvGraphicFramePr>
        <p:xfrm>
          <a:off x="3333750" y="3201988"/>
          <a:ext cx="2665413" cy="392112"/>
        </p:xfrm>
        <a:graphic>
          <a:graphicData uri="http://schemas.openxmlformats.org/presentationml/2006/ole">
            <p:oleObj spid="_x0000_s47132" name="Equation" r:id="rId7" imgW="3111480" imgH="457200" progId="Equation.DSMT4">
              <p:embed/>
            </p:oleObj>
          </a:graphicData>
        </a:graphic>
      </p:graphicFrame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1547813" y="2492375"/>
            <a:ext cx="55022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 sz="2000"/>
              <a:t>CHSH inequ. (Clauser, Horne, Shimony, Holt, 1969)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9B47-1691-4848-94CD-B6C27B91427C}" type="slidenum">
              <a:rPr lang="en-US"/>
              <a:pPr/>
              <a:t>17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238125"/>
            <a:ext cx="8801100" cy="1066800"/>
          </a:xfrm>
        </p:spPr>
        <p:txBody>
          <a:bodyPr/>
          <a:lstStyle/>
          <a:p>
            <a:r>
              <a:rPr lang="en-GB" dirty="0"/>
              <a:t>Conditions for a conflict 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>
                <a:solidFill>
                  <a:schemeClr val="tx1"/>
                </a:solidFill>
                <a:sym typeface="Symbol" pitchFamily="18" charset="2"/>
              </a:rPr>
              <a:t> hypotheses for Bell’s inequalities)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95288" y="3284538"/>
            <a:ext cx="8353425" cy="12160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Supplementary parameters </a:t>
            </a:r>
            <a:r>
              <a:rPr lang="en-GB" i="1">
                <a:solidFill>
                  <a:schemeClr val="folHlink"/>
                </a:solidFill>
                <a:latin typeface="Symbol" pitchFamily="18" charset="2"/>
              </a:rPr>
              <a:t>l</a:t>
            </a:r>
            <a:r>
              <a:rPr lang="en-GB">
                <a:solidFill>
                  <a:schemeClr val="bg2"/>
                </a:solidFill>
              </a:rPr>
              <a:t> carried along by each particle. </a:t>
            </a:r>
            <a:r>
              <a:rPr lang="en-GB"/>
              <a:t>Explanation of correlations « à la Einstein » attributing individual properties to each separated particle: </a:t>
            </a:r>
            <a:r>
              <a:rPr lang="en-GB">
                <a:solidFill>
                  <a:schemeClr val="accent2"/>
                </a:solidFill>
              </a:rPr>
              <a:t>local realist world view.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7150" y="5157788"/>
            <a:ext cx="177800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</a:rPr>
              <a:t>Bell’s locality condition</a:t>
            </a:r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479550"/>
            <a:ext cx="7080250" cy="1662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1135063" y="5422900"/>
            <a:ext cx="76152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331913" y="4916488"/>
            <a:ext cx="7812087" cy="1662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marL="174625" indent="-174625">
              <a:spcBef>
                <a:spcPct val="50000"/>
              </a:spcBef>
              <a:buFontTx/>
              <a:buChar char="•"/>
            </a:pPr>
            <a:r>
              <a:rPr lang="en-GB"/>
              <a:t>The result               of the measurement on </a:t>
            </a:r>
            <a:r>
              <a:rPr lang="en-GB" i="1">
                <a:latin typeface="Symbol" pitchFamily="18" charset="2"/>
              </a:rPr>
              <a:t>n</a:t>
            </a:r>
            <a:r>
              <a:rPr lang="en-GB" baseline="-25000"/>
              <a:t>1</a:t>
            </a:r>
            <a:r>
              <a:rPr lang="en-GB"/>
              <a:t> by I does not depend on the orientation </a:t>
            </a:r>
            <a:r>
              <a:rPr lang="en-GB" b="1"/>
              <a:t>b</a:t>
            </a:r>
            <a:r>
              <a:rPr lang="en-GB"/>
              <a:t> of distant polarizer II (and conv.)</a:t>
            </a:r>
          </a:p>
          <a:p>
            <a:pPr marL="174625" indent="-174625">
              <a:spcBef>
                <a:spcPct val="30000"/>
              </a:spcBef>
              <a:buFontTx/>
              <a:buChar char="•"/>
            </a:pPr>
            <a:r>
              <a:rPr lang="en-GB"/>
              <a:t> The distribution              of supplementary parameters over the pairs does not depend on the orientations </a:t>
            </a:r>
            <a:r>
              <a:rPr lang="en-GB" b="1"/>
              <a:t>a</a:t>
            </a:r>
            <a:r>
              <a:rPr lang="en-GB"/>
              <a:t> and </a:t>
            </a:r>
            <a:r>
              <a:rPr lang="en-GB" b="1"/>
              <a:t>b</a:t>
            </a:r>
            <a:r>
              <a:rPr lang="en-GB"/>
              <a:t>. </a:t>
            </a:r>
          </a:p>
        </p:txBody>
      </p:sp>
      <p:graphicFrame>
        <p:nvGraphicFramePr>
          <p:cNvPr id="48146" name="Object 18"/>
          <p:cNvGraphicFramePr>
            <a:graphicFrameLocks noChangeAspect="1"/>
          </p:cNvGraphicFramePr>
          <p:nvPr/>
        </p:nvGraphicFramePr>
        <p:xfrm>
          <a:off x="2916238" y="5018088"/>
          <a:ext cx="901700" cy="342900"/>
        </p:xfrm>
        <a:graphic>
          <a:graphicData uri="http://schemas.openxmlformats.org/presentationml/2006/ole">
            <p:oleObj spid="_x0000_s48146" name="Equation" r:id="rId5" imgW="901440" imgH="342720" progId="Equation.DSMT4">
              <p:embed/>
            </p:oleObj>
          </a:graphicData>
        </a:graphic>
      </p:graphicFrame>
      <p:graphicFrame>
        <p:nvGraphicFramePr>
          <p:cNvPr id="48147" name="Object 19"/>
          <p:cNvGraphicFramePr>
            <a:graphicFrameLocks noChangeAspect="1"/>
          </p:cNvGraphicFramePr>
          <p:nvPr/>
        </p:nvGraphicFramePr>
        <p:xfrm>
          <a:off x="3779838" y="5822950"/>
          <a:ext cx="647700" cy="342900"/>
        </p:xfrm>
        <a:graphic>
          <a:graphicData uri="http://schemas.openxmlformats.org/presentationml/2006/ole">
            <p:oleObj spid="_x0000_s48147" name="Equation" r:id="rId6" imgW="647640" imgH="342720" progId="Equation.DSMT4">
              <p:embed/>
            </p:oleObj>
          </a:graphicData>
        </a:graphic>
      </p:graphicFrame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3748088" y="1403350"/>
            <a:ext cx="2476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fr-FR" sz="2000" i="1">
                <a:solidFill>
                  <a:schemeClr val="folHlink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5076825" y="1447800"/>
            <a:ext cx="2476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fr-FR" sz="2000" i="1">
                <a:solidFill>
                  <a:schemeClr val="folHlink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71438" y="4797425"/>
            <a:ext cx="8964612" cy="18002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54000" tIns="46800" rIns="54000" bIns="46800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0AEE-4C9D-40A4-A2DD-2DB74932CB8A}" type="slidenum">
              <a:rPr lang="en-US"/>
              <a:pPr/>
              <a:t>18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08050"/>
          </a:xfrm>
        </p:spPr>
        <p:txBody>
          <a:bodyPr/>
          <a:lstStyle/>
          <a:p>
            <a:r>
              <a:rPr lang="en-US"/>
              <a:t>Bell’s locality condition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50825" y="2000240"/>
            <a:ext cx="8353425" cy="2015040"/>
          </a:xfrm>
          <a:prstGeom prst="rect">
            <a:avLst/>
          </a:prstGeom>
          <a:solidFill>
            <a:srgbClr val="FFFF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…in an experiment with </a:t>
            </a:r>
            <a:r>
              <a:rPr lang="en-US" dirty="0">
                <a:solidFill>
                  <a:srgbClr val="FF0000"/>
                </a:solidFill>
              </a:rPr>
              <a:t>variable </a:t>
            </a:r>
            <a:r>
              <a:rPr lang="en-US" dirty="0" err="1">
                <a:solidFill>
                  <a:srgbClr val="FF0000"/>
                </a:solidFill>
              </a:rPr>
              <a:t>polarizers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(orientations modified faster than the propagation time  </a:t>
            </a:r>
            <a:r>
              <a:rPr lang="en-US" i="1" dirty="0">
                <a:solidFill>
                  <a:schemeClr val="accent2"/>
                </a:solidFill>
              </a:rPr>
              <a:t>L </a:t>
            </a:r>
            <a:r>
              <a:rPr lang="en-US" i="1" dirty="0">
                <a:solidFill>
                  <a:schemeClr val="accent2"/>
                </a:solidFill>
                <a:cs typeface="Times New Roman" pitchFamily="18" charset="0"/>
              </a:rPr>
              <a:t>/</a:t>
            </a:r>
            <a:r>
              <a:rPr lang="en-US" i="1" dirty="0">
                <a:solidFill>
                  <a:schemeClr val="accent2"/>
                </a:solidFill>
              </a:rPr>
              <a:t> c  </a:t>
            </a:r>
            <a:r>
              <a:rPr lang="en-US" dirty="0">
                <a:solidFill>
                  <a:schemeClr val="accent2"/>
                </a:solidFill>
              </a:rPr>
              <a:t>of light between </a:t>
            </a:r>
            <a:r>
              <a:rPr lang="en-US" dirty="0" err="1">
                <a:solidFill>
                  <a:schemeClr val="accent2"/>
                </a:solidFill>
              </a:rPr>
              <a:t>polarizers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Bell’s locality condition becomes a consequence of  </a:t>
            </a:r>
            <a:r>
              <a:rPr lang="en-US" dirty="0">
                <a:solidFill>
                  <a:srgbClr val="FF0000"/>
                </a:solidFill>
              </a:rPr>
              <a:t>Einstein’s relativistic causality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(no faster than light influence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i="1" dirty="0" smtClean="0">
                <a:solidFill>
                  <a:schemeClr val="accent2"/>
                </a:solidFill>
              </a:rPr>
              <a:t>cf. </a:t>
            </a:r>
            <a:r>
              <a:rPr lang="en-US" i="1" dirty="0" err="1" smtClean="0">
                <a:solidFill>
                  <a:schemeClr val="accent2"/>
                </a:solidFill>
              </a:rPr>
              <a:t>Bohm</a:t>
            </a:r>
            <a:r>
              <a:rPr lang="en-US" i="1" dirty="0" smtClean="0">
                <a:solidFill>
                  <a:schemeClr val="accent2"/>
                </a:solidFill>
              </a:rPr>
              <a:t> &amp; </a:t>
            </a:r>
            <a:r>
              <a:rPr lang="en-US" i="1" dirty="0" err="1" smtClean="0">
                <a:solidFill>
                  <a:schemeClr val="accent2"/>
                </a:solidFill>
              </a:rPr>
              <a:t>Aharonov</a:t>
            </a:r>
            <a:r>
              <a:rPr lang="en-US" i="1" dirty="0" smtClean="0">
                <a:solidFill>
                  <a:schemeClr val="accent2"/>
                </a:solidFill>
              </a:rPr>
              <a:t>, Physical Review, 1957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81000" y="1500174"/>
            <a:ext cx="6834206" cy="4638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can be stated as a reasonable hypothesis, but…</a:t>
            </a:r>
          </a:p>
        </p:txBody>
      </p:sp>
      <p:grpSp>
        <p:nvGrpSpPr>
          <p:cNvPr id="49199" name="Group 47"/>
          <p:cNvGrpSpPr>
            <a:grpSpLocks/>
          </p:cNvGrpSpPr>
          <p:nvPr/>
        </p:nvGrpSpPr>
        <p:grpSpPr bwMode="auto">
          <a:xfrm>
            <a:off x="2057400" y="914400"/>
            <a:ext cx="4838700" cy="558800"/>
            <a:chOff x="1296" y="576"/>
            <a:chExt cx="3048" cy="352"/>
          </a:xfrm>
        </p:grpSpPr>
        <p:graphicFrame>
          <p:nvGraphicFramePr>
            <p:cNvPr id="49159" name="Object 7"/>
            <p:cNvGraphicFramePr>
              <a:graphicFrameLocks noChangeAspect="1"/>
            </p:cNvGraphicFramePr>
            <p:nvPr/>
          </p:nvGraphicFramePr>
          <p:xfrm>
            <a:off x="1296" y="576"/>
            <a:ext cx="3048" cy="352"/>
          </p:xfrm>
          <a:graphic>
            <a:graphicData uri="http://schemas.openxmlformats.org/presentationml/2006/ole">
              <p:oleObj spid="_x0000_s49159" name="Equation" r:id="rId4" imgW="4622760" imgH="342720" progId="Equation.DSMT4">
                <p:embed/>
              </p:oleObj>
            </a:graphicData>
          </a:graphic>
        </p:graphicFrame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 flipV="1">
              <a:off x="2832" y="600"/>
              <a:ext cx="144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 flipV="1">
              <a:off x="1920" y="600"/>
              <a:ext cx="144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49162" name="Line 10"/>
            <p:cNvSpPr>
              <a:spLocks noChangeShapeType="1"/>
            </p:cNvSpPr>
            <p:nvPr/>
          </p:nvSpPr>
          <p:spPr bwMode="auto">
            <a:xfrm flipV="1">
              <a:off x="3936" y="600"/>
              <a:ext cx="144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 flipV="1">
              <a:off x="4080" y="600"/>
              <a:ext cx="144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1187450" y="4152915"/>
            <a:ext cx="6553200" cy="1431910"/>
            <a:chOff x="1187450" y="4152915"/>
            <a:chExt cx="6553200" cy="1431910"/>
          </a:xfrm>
        </p:grpSpPr>
        <p:grpSp>
          <p:nvGrpSpPr>
            <p:cNvPr id="49166" name="Group 14"/>
            <p:cNvGrpSpPr>
              <a:grpSpLocks/>
            </p:cNvGrpSpPr>
            <p:nvPr/>
          </p:nvGrpSpPr>
          <p:grpSpPr bwMode="auto">
            <a:xfrm>
              <a:off x="1187450" y="4152915"/>
              <a:ext cx="6553200" cy="1347787"/>
              <a:chOff x="672" y="912"/>
              <a:chExt cx="4128" cy="849"/>
            </a:xfrm>
          </p:grpSpPr>
          <p:sp>
            <p:nvSpPr>
              <p:cNvPr id="49167" name="Oval 15"/>
              <p:cNvSpPr>
                <a:spLocks noChangeArrowheads="1"/>
              </p:cNvSpPr>
              <p:nvPr/>
            </p:nvSpPr>
            <p:spPr bwMode="auto">
              <a:xfrm>
                <a:off x="2602" y="1202"/>
                <a:ext cx="306" cy="28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fr-FR" sz="2200">
                  <a:latin typeface="Arial" charset="0"/>
                </a:endParaRPr>
              </a:p>
            </p:txBody>
          </p:sp>
          <p:grpSp>
            <p:nvGrpSpPr>
              <p:cNvPr id="49168" name="Group 16"/>
              <p:cNvGrpSpPr>
                <a:grpSpLocks/>
              </p:cNvGrpSpPr>
              <p:nvPr/>
            </p:nvGrpSpPr>
            <p:grpSpPr bwMode="auto">
              <a:xfrm>
                <a:off x="2932" y="922"/>
                <a:ext cx="1868" cy="839"/>
                <a:chOff x="6441" y="5415"/>
                <a:chExt cx="4839" cy="2505"/>
              </a:xfrm>
            </p:grpSpPr>
            <p:sp>
              <p:nvSpPr>
                <p:cNvPr id="49169" name="Line 17"/>
                <p:cNvSpPr>
                  <a:spLocks noChangeShapeType="1"/>
                </p:cNvSpPr>
                <p:nvPr/>
              </p:nvSpPr>
              <p:spPr bwMode="auto">
                <a:xfrm>
                  <a:off x="6441" y="6669"/>
                  <a:ext cx="228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70" name="Rectangle 18"/>
                <p:cNvSpPr>
                  <a:spLocks noChangeArrowheads="1"/>
                </p:cNvSpPr>
                <p:nvPr/>
              </p:nvSpPr>
              <p:spPr bwMode="auto">
                <a:xfrm>
                  <a:off x="8721" y="5871"/>
                  <a:ext cx="456" cy="1596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71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8733" y="5871"/>
                  <a:ext cx="429" cy="15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72" name="Line 20"/>
                <p:cNvSpPr>
                  <a:spLocks noChangeShapeType="1"/>
                </p:cNvSpPr>
                <p:nvPr/>
              </p:nvSpPr>
              <p:spPr bwMode="auto">
                <a:xfrm>
                  <a:off x="7470" y="6660"/>
                  <a:ext cx="30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7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9210" y="6038"/>
                  <a:ext cx="1230" cy="58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74" name="Line 22"/>
                <p:cNvSpPr>
                  <a:spLocks noChangeShapeType="1"/>
                </p:cNvSpPr>
                <p:nvPr/>
              </p:nvSpPr>
              <p:spPr bwMode="auto">
                <a:xfrm>
                  <a:off x="9210" y="6728"/>
                  <a:ext cx="1230" cy="58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7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9840" y="6293"/>
                  <a:ext cx="75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76" name="Line 24"/>
                <p:cNvSpPr>
                  <a:spLocks noChangeShapeType="1"/>
                </p:cNvSpPr>
                <p:nvPr/>
              </p:nvSpPr>
              <p:spPr bwMode="auto">
                <a:xfrm>
                  <a:off x="9840" y="7021"/>
                  <a:ext cx="75" cy="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917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020" y="5670"/>
                  <a:ext cx="840" cy="7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en-US" sz="2200" i="1">
                      <a:solidFill>
                        <a:srgbClr val="0000FF"/>
                      </a:solidFill>
                      <a:latin typeface="Symbol" pitchFamily="18" charset="2"/>
                    </a:rPr>
                    <a:t>n</a:t>
                  </a:r>
                  <a:r>
                    <a:rPr lang="en-US" sz="2200" baseline="-25000">
                      <a:solidFill>
                        <a:srgbClr val="0000FF"/>
                      </a:solidFill>
                      <a:latin typeface="Symbol" pitchFamily="18" charset="2"/>
                    </a:rPr>
                    <a:t>2</a:t>
                  </a:r>
                </a:p>
              </p:txBody>
            </p:sp>
            <p:sp>
              <p:nvSpPr>
                <p:cNvPr id="4917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0440" y="5565"/>
                  <a:ext cx="840" cy="10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baseline="-2500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baseline="-250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4917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0440" y="6810"/>
                  <a:ext cx="840" cy="10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baseline="-25000">
                      <a:solidFill>
                        <a:srgbClr val="000000"/>
                      </a:solidFill>
                      <a:latin typeface="Arial" charset="0"/>
                    </a:rPr>
                    <a:t>+1</a:t>
                  </a:r>
                </a:p>
              </p:txBody>
            </p:sp>
            <p:sp>
              <p:nvSpPr>
                <p:cNvPr id="4918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440" y="6870"/>
                  <a:ext cx="840" cy="10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baseline="-25000">
                      <a:solidFill>
                        <a:srgbClr val="000000"/>
                      </a:solidFill>
                      <a:latin typeface="Arial" charset="0"/>
                    </a:rPr>
                    <a:t>+1</a:t>
                  </a:r>
                </a:p>
              </p:txBody>
            </p:sp>
            <p:sp>
              <p:nvSpPr>
                <p:cNvPr id="4918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0440" y="6900"/>
                  <a:ext cx="840" cy="10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baseline="-25000">
                      <a:solidFill>
                        <a:srgbClr val="000000"/>
                      </a:solidFill>
                      <a:latin typeface="Symbol" pitchFamily="18" charset="2"/>
                    </a:rPr>
                    <a:t>-</a:t>
                  </a:r>
                  <a:r>
                    <a:rPr lang="en-US" baseline="-250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4918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0440" y="5415"/>
                  <a:ext cx="840" cy="10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baseline="-2500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baseline="-2500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</a:p>
              </p:txBody>
            </p:sp>
          </p:grpSp>
          <p:sp>
            <p:nvSpPr>
              <p:cNvPr id="49183" name="Line 31"/>
              <p:cNvSpPr>
                <a:spLocks noChangeShapeType="1"/>
              </p:cNvSpPr>
              <p:nvPr/>
            </p:nvSpPr>
            <p:spPr bwMode="auto">
              <a:xfrm flipH="1">
                <a:off x="1697" y="1342"/>
                <a:ext cx="8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84" name="Rectangle 32"/>
              <p:cNvSpPr>
                <a:spLocks noChangeArrowheads="1"/>
              </p:cNvSpPr>
              <p:nvPr/>
            </p:nvSpPr>
            <p:spPr bwMode="auto">
              <a:xfrm flipH="1">
                <a:off x="1521" y="1075"/>
                <a:ext cx="176" cy="53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85" name="Line 33"/>
              <p:cNvSpPr>
                <a:spLocks noChangeShapeType="1"/>
              </p:cNvSpPr>
              <p:nvPr/>
            </p:nvSpPr>
            <p:spPr bwMode="auto">
              <a:xfrm>
                <a:off x="1527" y="1075"/>
                <a:ext cx="165" cy="5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86" name="Line 34"/>
              <p:cNvSpPr>
                <a:spLocks noChangeShapeType="1"/>
              </p:cNvSpPr>
              <p:nvPr/>
            </p:nvSpPr>
            <p:spPr bwMode="auto">
              <a:xfrm flipH="1">
                <a:off x="2168" y="1339"/>
                <a:ext cx="1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87" name="Line 35"/>
              <p:cNvSpPr>
                <a:spLocks noChangeShapeType="1"/>
              </p:cNvSpPr>
              <p:nvPr/>
            </p:nvSpPr>
            <p:spPr bwMode="auto">
              <a:xfrm flipH="1" flipV="1">
                <a:off x="1033" y="1131"/>
                <a:ext cx="475" cy="1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88" name="Line 36"/>
              <p:cNvSpPr>
                <a:spLocks noChangeShapeType="1"/>
              </p:cNvSpPr>
              <p:nvPr/>
            </p:nvSpPr>
            <p:spPr bwMode="auto">
              <a:xfrm flipH="1">
                <a:off x="1033" y="1362"/>
                <a:ext cx="475" cy="1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89" name="Line 37"/>
              <p:cNvSpPr>
                <a:spLocks noChangeShapeType="1"/>
              </p:cNvSpPr>
              <p:nvPr/>
            </p:nvSpPr>
            <p:spPr bwMode="auto">
              <a:xfrm flipH="1" flipV="1">
                <a:off x="1236" y="1216"/>
                <a:ext cx="28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90" name="Line 38"/>
              <p:cNvSpPr>
                <a:spLocks noChangeShapeType="1"/>
              </p:cNvSpPr>
              <p:nvPr/>
            </p:nvSpPr>
            <p:spPr bwMode="auto">
              <a:xfrm flipH="1">
                <a:off x="1236" y="1460"/>
                <a:ext cx="28" cy="1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91" name="Text Box 39"/>
              <p:cNvSpPr txBox="1">
                <a:spLocks noChangeArrowheads="1"/>
              </p:cNvSpPr>
              <p:nvPr/>
            </p:nvSpPr>
            <p:spPr bwMode="auto">
              <a:xfrm>
                <a:off x="2067" y="1013"/>
                <a:ext cx="333" cy="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200" i="1">
                    <a:solidFill>
                      <a:srgbClr val="FF0000"/>
                    </a:solidFill>
                    <a:latin typeface="Symbol" pitchFamily="18" charset="2"/>
                  </a:rPr>
                  <a:t>n</a:t>
                </a:r>
                <a:r>
                  <a:rPr lang="en-US" sz="2200" baseline="-25000">
                    <a:solidFill>
                      <a:srgbClr val="FF0000"/>
                    </a:solidFill>
                    <a:latin typeface="Symbol" pitchFamily="18" charset="2"/>
                  </a:rPr>
                  <a:t>1</a:t>
                </a:r>
              </a:p>
            </p:txBody>
          </p:sp>
          <p:sp>
            <p:nvSpPr>
              <p:cNvPr id="49192" name="Text Box 40"/>
              <p:cNvSpPr txBox="1">
                <a:spLocks noChangeArrowheads="1"/>
              </p:cNvSpPr>
              <p:nvPr/>
            </p:nvSpPr>
            <p:spPr bwMode="auto">
              <a:xfrm>
                <a:off x="684" y="1405"/>
                <a:ext cx="324" cy="3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49193" name="Text Box 41"/>
              <p:cNvSpPr txBox="1">
                <a:spLocks noChangeArrowheads="1"/>
              </p:cNvSpPr>
              <p:nvPr/>
            </p:nvSpPr>
            <p:spPr bwMode="auto">
              <a:xfrm>
                <a:off x="672" y="932"/>
                <a:ext cx="324" cy="3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49194" name="Text Box 42"/>
              <p:cNvSpPr txBox="1">
                <a:spLocks noChangeArrowheads="1"/>
              </p:cNvSpPr>
              <p:nvPr/>
            </p:nvSpPr>
            <p:spPr bwMode="auto">
              <a:xfrm>
                <a:off x="1296" y="912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200"/>
                  <a:t>I</a:t>
                </a:r>
              </a:p>
            </p:txBody>
          </p:sp>
          <p:sp>
            <p:nvSpPr>
              <p:cNvPr id="49195" name="Text Box 43"/>
              <p:cNvSpPr txBox="1">
                <a:spLocks noChangeArrowheads="1"/>
              </p:cNvSpPr>
              <p:nvPr/>
            </p:nvSpPr>
            <p:spPr bwMode="auto">
              <a:xfrm>
                <a:off x="3984" y="912"/>
                <a:ext cx="26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2200"/>
                  <a:t>II</a:t>
                </a:r>
              </a:p>
            </p:txBody>
          </p:sp>
          <p:sp>
            <p:nvSpPr>
              <p:cNvPr id="49196" name="Text Box 44"/>
              <p:cNvSpPr txBox="1">
                <a:spLocks noChangeArrowheads="1"/>
              </p:cNvSpPr>
              <p:nvPr/>
            </p:nvSpPr>
            <p:spPr bwMode="auto">
              <a:xfrm>
                <a:off x="3497" y="969"/>
                <a:ext cx="267" cy="2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lang="en-US" sz="2200" b="1">
                    <a:latin typeface="Arial" charset="0"/>
                  </a:rPr>
                  <a:t>b</a:t>
                </a:r>
              </a:p>
            </p:txBody>
          </p:sp>
          <p:sp>
            <p:nvSpPr>
              <p:cNvPr id="49197" name="Text Box 45"/>
              <p:cNvSpPr txBox="1">
                <a:spLocks noChangeArrowheads="1"/>
              </p:cNvSpPr>
              <p:nvPr/>
            </p:nvSpPr>
            <p:spPr bwMode="auto">
              <a:xfrm>
                <a:off x="1737" y="929"/>
                <a:ext cx="267" cy="2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200" b="1">
                    <a:latin typeface="Arial" charset="0"/>
                  </a:rPr>
                  <a:t>a</a:t>
                </a:r>
              </a:p>
            </p:txBody>
          </p:sp>
          <p:sp>
            <p:nvSpPr>
              <p:cNvPr id="49198" name="Text Box 46"/>
              <p:cNvSpPr txBox="1">
                <a:spLocks noChangeArrowheads="1"/>
              </p:cNvSpPr>
              <p:nvPr/>
            </p:nvSpPr>
            <p:spPr bwMode="auto">
              <a:xfrm>
                <a:off x="2712" y="1248"/>
                <a:ext cx="144" cy="19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/>
                  <a:t>S</a:t>
                </a:r>
              </a:p>
            </p:txBody>
          </p:sp>
        </p:grpSp>
        <p:sp>
          <p:nvSpPr>
            <p:cNvPr id="49200" name="Line 48"/>
            <p:cNvSpPr>
              <a:spLocks noChangeShapeType="1"/>
            </p:cNvSpPr>
            <p:nvPr/>
          </p:nvSpPr>
          <p:spPr bwMode="auto">
            <a:xfrm>
              <a:off x="2663825" y="5348288"/>
              <a:ext cx="3643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lIns="54000" tIns="46800" rIns="54000" bIns="46800">
              <a:spAutoFit/>
            </a:bodyPr>
            <a:lstStyle/>
            <a:p>
              <a:endParaRPr lang="fr-FR"/>
            </a:p>
          </p:txBody>
        </p:sp>
        <p:sp>
          <p:nvSpPr>
            <p:cNvPr id="49234" name="Text Box 82"/>
            <p:cNvSpPr txBox="1">
              <a:spLocks noChangeArrowheads="1"/>
            </p:cNvSpPr>
            <p:nvPr/>
          </p:nvSpPr>
          <p:spPr bwMode="auto">
            <a:xfrm>
              <a:off x="4332288" y="5127625"/>
              <a:ext cx="288925" cy="45720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54000" tIns="46800" rIns="54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L</a:t>
              </a:r>
            </a:p>
          </p:txBody>
        </p:sp>
      </p:grpSp>
      <p:sp>
        <p:nvSpPr>
          <p:cNvPr id="49235" name="Text Box 83"/>
          <p:cNvSpPr txBox="1">
            <a:spLocks noChangeArrowheads="1"/>
          </p:cNvSpPr>
          <p:nvPr/>
        </p:nvSpPr>
        <p:spPr bwMode="auto">
          <a:xfrm>
            <a:off x="755650" y="5734050"/>
            <a:ext cx="7905750" cy="94615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algn="ctr"/>
            <a:r>
              <a:rPr lang="en-US" sz="2800" dirty="0"/>
              <a:t>Conflict between</a:t>
            </a:r>
            <a:r>
              <a:rPr lang="en-US" sz="2800" dirty="0">
                <a:solidFill>
                  <a:schemeClr val="hlink"/>
                </a:solidFill>
              </a:rPr>
              <a:t> quantum mechanics </a:t>
            </a:r>
            <a:r>
              <a:rPr lang="en-US" sz="2800" dirty="0"/>
              <a:t>and</a:t>
            </a:r>
            <a:r>
              <a:rPr lang="en-US" sz="2800" dirty="0">
                <a:solidFill>
                  <a:schemeClr val="hlink"/>
                </a:solidFill>
              </a:rPr>
              <a:t> Einstein’s world view (local realism based on relativity).</a:t>
            </a:r>
          </a:p>
        </p:txBody>
      </p:sp>
      <p:pic>
        <p:nvPicPr>
          <p:cNvPr id="49280" name="Picture 128"/>
          <p:cNvPicPr>
            <a:picLocks noChangeAspect="1" noChangeArrowheads="1"/>
          </p:cNvPicPr>
          <p:nvPr/>
        </p:nvPicPr>
        <p:blipFill>
          <a:blip r:embed="rId5" cstate="print"/>
          <a:srcRect b="10531"/>
          <a:stretch>
            <a:fillRect/>
          </a:stretch>
        </p:blipFill>
        <p:spPr bwMode="auto">
          <a:xfrm>
            <a:off x="7596188" y="142852"/>
            <a:ext cx="1298575" cy="173988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992B-C06B-4D93-A411-ED6DA3E1D87F}" type="slidenum">
              <a:rPr lang="en-US"/>
              <a:pPr/>
              <a:t>19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412875"/>
          </a:xfrm>
        </p:spPr>
        <p:txBody>
          <a:bodyPr/>
          <a:lstStyle/>
          <a:p>
            <a:r>
              <a:rPr lang="en-GB" sz="4400"/>
              <a:t>From epistemology debates to experimental tests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5288" y="1484313"/>
            <a:ext cx="8424862" cy="15718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Bell’s theorem demonstrates a </a:t>
            </a:r>
            <a:r>
              <a:rPr lang="en-US" dirty="0">
                <a:solidFill>
                  <a:schemeClr val="accent2"/>
                </a:solidFill>
              </a:rPr>
              <a:t>quantitative</a:t>
            </a:r>
            <a:r>
              <a:rPr lang="en-US" dirty="0"/>
              <a:t>  </a:t>
            </a:r>
            <a:r>
              <a:rPr lang="en-US" dirty="0">
                <a:solidFill>
                  <a:schemeClr val="accent2"/>
                </a:solidFill>
              </a:rPr>
              <a:t>incompatibility</a:t>
            </a:r>
            <a:r>
              <a:rPr lang="en-US" dirty="0"/>
              <a:t> between the </a:t>
            </a:r>
            <a:r>
              <a:rPr lang="en-US" dirty="0">
                <a:solidFill>
                  <a:schemeClr val="tx2"/>
                </a:solidFill>
              </a:rPr>
              <a:t>local realist world view  (à la Einstein)</a:t>
            </a:r>
            <a:r>
              <a:rPr lang="en-US" dirty="0"/>
              <a:t> </a:t>
            </a:r>
            <a:r>
              <a:rPr lang="en-US" dirty="0" smtClean="0"/>
              <a:t>–which </a:t>
            </a:r>
            <a:r>
              <a:rPr lang="en-US" dirty="0"/>
              <a:t>is constrained by Bell’s </a:t>
            </a:r>
            <a:r>
              <a:rPr lang="en-US" dirty="0" smtClean="0"/>
              <a:t>inequalities, </a:t>
            </a:r>
            <a:r>
              <a:rPr lang="en-US" dirty="0"/>
              <a:t>and </a:t>
            </a:r>
            <a:r>
              <a:rPr lang="en-US" dirty="0">
                <a:solidFill>
                  <a:schemeClr val="bg2"/>
                </a:solidFill>
              </a:rPr>
              <a:t>quantum predictions for pairs of entangled particles</a:t>
            </a:r>
            <a:r>
              <a:rPr lang="en-US" dirty="0"/>
              <a:t> </a:t>
            </a:r>
            <a:r>
              <a:rPr lang="en-US" dirty="0" smtClean="0"/>
              <a:t>–which </a:t>
            </a:r>
            <a:r>
              <a:rPr lang="en-US" dirty="0"/>
              <a:t>violate Bell’s inequalities.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35163" y="2924175"/>
            <a:ext cx="496887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solidFill>
                  <a:srgbClr val="FF0000"/>
                </a:solidFill>
              </a:rPr>
              <a:t>An experimental test is possible.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44463" y="3429000"/>
            <a:ext cx="8820150" cy="2393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15000"/>
              </a:spcBef>
            </a:pPr>
            <a:r>
              <a:rPr lang="en-US"/>
              <a:t>When Bell’s paper was written (1964), there was </a:t>
            </a:r>
            <a:r>
              <a:rPr lang="en-US">
                <a:solidFill>
                  <a:schemeClr val="accent2"/>
                </a:solidFill>
              </a:rPr>
              <a:t>no experimental result available to be tested against Bell’s inequalities</a:t>
            </a:r>
            <a:r>
              <a:rPr lang="en-US"/>
              <a:t>:</a:t>
            </a:r>
          </a:p>
          <a:p>
            <a:pPr marL="623888" lvl="1" indent="-168275">
              <a:spcBef>
                <a:spcPct val="15000"/>
              </a:spcBef>
              <a:buFontTx/>
              <a:buChar char="•"/>
            </a:pPr>
            <a:r>
              <a:rPr lang="en-US"/>
              <a:t>Bell’s inequalities apply to </a:t>
            </a:r>
            <a:r>
              <a:rPr lang="en-US">
                <a:solidFill>
                  <a:schemeClr val="tx2"/>
                </a:solidFill>
              </a:rPr>
              <a:t>all  correlations</a:t>
            </a:r>
            <a:r>
              <a:rPr lang="en-US"/>
              <a:t> that can be described within </a:t>
            </a:r>
            <a:r>
              <a:rPr lang="en-US">
                <a:solidFill>
                  <a:schemeClr val="tx2"/>
                </a:solidFill>
              </a:rPr>
              <a:t>classical physics </a:t>
            </a:r>
            <a:r>
              <a:rPr lang="en-US"/>
              <a:t>(mechanics, electrodynamics).</a:t>
            </a:r>
          </a:p>
          <a:p>
            <a:pPr marL="623888" lvl="1" indent="-168275">
              <a:spcBef>
                <a:spcPct val="15000"/>
              </a:spcBef>
              <a:buFontTx/>
              <a:buChar char="•"/>
            </a:pPr>
            <a:r>
              <a:rPr lang="en-US">
                <a:solidFill>
                  <a:schemeClr val="bg2"/>
                </a:solidFill>
              </a:rPr>
              <a:t>B I apply to </a:t>
            </a:r>
            <a:r>
              <a:rPr lang="en-US"/>
              <a:t>most</a:t>
            </a:r>
            <a:r>
              <a:rPr lang="en-US">
                <a:solidFill>
                  <a:schemeClr val="bg2"/>
                </a:solidFill>
              </a:rPr>
              <a:t> of the situations which are described within </a:t>
            </a:r>
            <a:r>
              <a:rPr lang="en-US"/>
              <a:t>quantum physics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hlink"/>
                </a:solidFill>
              </a:rPr>
              <a:t>(except EPR correlations)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85775" y="5938838"/>
            <a:ext cx="7524750" cy="946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</a:rPr>
              <a:t>One must find a situation where the test is possible: </a:t>
            </a:r>
            <a:br>
              <a:rPr lang="en-US" sz="2800">
                <a:solidFill>
                  <a:srgbClr val="008000"/>
                </a:solidFill>
              </a:rPr>
            </a:br>
            <a:r>
              <a:rPr lang="en-US" sz="2800">
                <a:solidFill>
                  <a:srgbClr val="008000"/>
                </a:solidFill>
              </a:rPr>
              <a:t>CHSH proposal (1969)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43608" y="1340768"/>
            <a:ext cx="73798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From Einstein’s intuitions to </a:t>
            </a:r>
            <a:r>
              <a:rPr lang="en-US" sz="4000" dirty="0" err="1" smtClean="0">
                <a:solidFill>
                  <a:srgbClr val="FF0000"/>
                </a:solidFill>
              </a:rPr>
              <a:t>qubits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250825" y="28575"/>
          <a:ext cx="1873250" cy="1023938"/>
        </p:xfrm>
        <a:graphic>
          <a:graphicData uri="http://schemas.openxmlformats.org/presentationml/2006/ole">
            <p:oleObj spid="_x0000_s260098" name="Image" r:id="rId4" imgW="1337314" imgH="1023588" progId="Word.Picture.8">
              <p:embed/>
            </p:oleObj>
          </a:graphicData>
        </a:graphic>
      </p:graphicFrame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188913"/>
            <a:ext cx="1871662" cy="901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467544" y="2276872"/>
            <a:ext cx="514353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From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 Einstein-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Podolsky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Rosen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 to Bell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FR" sz="3600" dirty="0" err="1" smtClean="0"/>
              <a:t>Experimental</a:t>
            </a:r>
            <a:r>
              <a:rPr lang="fr-FR" sz="3600" dirty="0" smtClean="0"/>
              <a:t> tests of </a:t>
            </a:r>
            <a:r>
              <a:rPr lang="fr-FR" sz="3600" dirty="0" err="1" smtClean="0"/>
              <a:t>Bell’s</a:t>
            </a:r>
            <a:r>
              <a:rPr lang="fr-FR" sz="3600" dirty="0" smtClean="0"/>
              <a:t> </a:t>
            </a:r>
            <a:r>
              <a:rPr lang="fr-FR" sz="3600" dirty="0" err="1" smtClean="0"/>
              <a:t>inequalities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</a:t>
            </a:r>
            <a:r>
              <a:rPr lang="fr-FR" sz="3600" dirty="0" err="1" smtClean="0"/>
              <a:t>correlated</a:t>
            </a:r>
            <a:r>
              <a:rPr lang="fr-FR" sz="3600" dirty="0" smtClean="0"/>
              <a:t> photons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A new quantum </a:t>
            </a:r>
            <a:r>
              <a:rPr lang="fr-FR" sz="3600" dirty="0" err="1" smtClean="0">
                <a:solidFill>
                  <a:schemeClr val="accent6">
                    <a:lumMod val="75000"/>
                  </a:schemeClr>
                </a:solidFill>
              </a:rPr>
              <a:t>age</a:t>
            </a:r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fr-F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428868"/>
            <a:ext cx="1857388" cy="13930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/>
          <a:srcRect l="9273" t="62076" r="10954" b="17745"/>
          <a:stretch>
            <a:fillRect/>
          </a:stretch>
        </p:blipFill>
        <p:spPr bwMode="auto">
          <a:xfrm>
            <a:off x="6072198" y="5572140"/>
            <a:ext cx="2786082" cy="50006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3698" y="2428869"/>
            <a:ext cx="906021" cy="13573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53" name="Picture 1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4000504"/>
            <a:ext cx="1674815" cy="11167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526F-D369-4890-9D00-4BEDC5003F2C}" type="slidenum">
              <a:rPr lang="en-US"/>
              <a:pPr/>
              <a:t>20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5175"/>
          </a:xfrm>
        </p:spPr>
        <p:txBody>
          <a:bodyPr/>
          <a:lstStyle/>
          <a:p>
            <a:r>
              <a:rPr lang="en-US"/>
              <a:t>Three generations of experiments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497887" cy="15718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74625" indent="-174625">
              <a:spcBef>
                <a:spcPct val="50000"/>
              </a:spcBef>
            </a:pPr>
            <a:r>
              <a:rPr lang="en-GB" dirty="0">
                <a:solidFill>
                  <a:schemeClr val="accent2"/>
                </a:solidFill>
              </a:rPr>
              <a:t>Pioneers </a:t>
            </a:r>
            <a:r>
              <a:rPr lang="en-GB" dirty="0"/>
              <a:t>(1972-76): Berkeley, Harvard, Texas A&amp;M</a:t>
            </a:r>
            <a:endParaRPr lang="en-GB" dirty="0">
              <a:solidFill>
                <a:schemeClr val="accent2"/>
              </a:solidFill>
            </a:endParaRPr>
          </a:p>
          <a:p>
            <a:pPr marL="623888" lvl="1" indent="-166688">
              <a:buFontTx/>
              <a:buChar char="•"/>
            </a:pPr>
            <a:r>
              <a:rPr lang="en-GB" dirty="0">
                <a:solidFill>
                  <a:schemeClr val="tx2"/>
                </a:solidFill>
              </a:rPr>
              <a:t>First results contradictory </a:t>
            </a:r>
            <a:r>
              <a:rPr lang="en-GB" dirty="0"/>
              <a:t>(Clauser = QM; </a:t>
            </a:r>
            <a:r>
              <a:rPr lang="en-GB" dirty="0" err="1"/>
              <a:t>Pipkin</a:t>
            </a:r>
            <a:r>
              <a:rPr lang="en-GB" dirty="0"/>
              <a:t> </a:t>
            </a:r>
            <a:r>
              <a:rPr lang="en-GB" dirty="0">
                <a:cs typeface="Times New Roman" pitchFamily="18" charset="0"/>
              </a:rPr>
              <a:t>≠ QM</a:t>
            </a:r>
            <a:r>
              <a:rPr lang="en-GB" dirty="0" smtClean="0">
                <a:cs typeface="Times New Roman" pitchFamily="18" charset="0"/>
              </a:rPr>
              <a:t>)</a:t>
            </a:r>
          </a:p>
          <a:p>
            <a:pPr marL="623888" lvl="1" indent="-166688">
              <a:buFontTx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Clear </a:t>
            </a:r>
            <a:r>
              <a:rPr lang="en-GB" dirty="0">
                <a:solidFill>
                  <a:schemeClr val="tx2"/>
                </a:solidFill>
              </a:rPr>
              <a:t>trend in favour of Quantum mechanics </a:t>
            </a:r>
            <a:r>
              <a:rPr lang="en-GB" dirty="0"/>
              <a:t>(Clauser, Fry)</a:t>
            </a:r>
          </a:p>
          <a:p>
            <a:pPr marL="623888" lvl="1" indent="-166688">
              <a:buFontTx/>
              <a:buChar char="•"/>
            </a:pPr>
            <a:r>
              <a:rPr lang="en-GB" dirty="0"/>
              <a:t>Experiments significantly different from the ideal scheme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95288" y="2492375"/>
            <a:ext cx="8424862" cy="1552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74625" indent="-174625">
              <a:spcBef>
                <a:spcPct val="50000"/>
              </a:spcBef>
            </a:pPr>
            <a:r>
              <a:rPr lang="fr-FR">
                <a:solidFill>
                  <a:schemeClr val="accent2"/>
                </a:solidFill>
              </a:rPr>
              <a:t>Institut d’optique experiments </a:t>
            </a:r>
            <a:r>
              <a:rPr lang="fr-FR"/>
              <a:t>(1975-82)</a:t>
            </a:r>
            <a:endParaRPr lang="fr-FR">
              <a:solidFill>
                <a:schemeClr val="accent2"/>
              </a:solidFill>
            </a:endParaRPr>
          </a:p>
          <a:p>
            <a:pPr marL="623888" lvl="1" indent="-166688">
              <a:buFontTx/>
              <a:buChar char="•"/>
            </a:pPr>
            <a:r>
              <a:rPr lang="en-GB">
                <a:solidFill>
                  <a:schemeClr val="tx2"/>
                </a:solidFill>
              </a:rPr>
              <a:t>A source of entangled photons of unprecedented efficiency</a:t>
            </a:r>
          </a:p>
          <a:p>
            <a:pPr marL="623888" lvl="1" indent="-166688">
              <a:buFontTx/>
              <a:buChar char="•"/>
            </a:pPr>
            <a:r>
              <a:rPr lang="en-GB"/>
              <a:t>Schemes closer and closer to the ideal GedankenExperiment</a:t>
            </a:r>
          </a:p>
          <a:p>
            <a:pPr marL="623888" lvl="1" indent="-166688">
              <a:buFontTx/>
              <a:buChar char="•"/>
            </a:pPr>
            <a:r>
              <a:rPr lang="en-GB">
                <a:solidFill>
                  <a:schemeClr val="folHlink"/>
                </a:solidFill>
              </a:rPr>
              <a:t>Test of quantum non locality (relativistic separation)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95288" y="4149725"/>
            <a:ext cx="8147050" cy="26798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74625" indent="-174625">
              <a:spcBef>
                <a:spcPct val="50000"/>
              </a:spcBef>
            </a:pPr>
            <a:r>
              <a:rPr lang="en-GB" dirty="0">
                <a:solidFill>
                  <a:schemeClr val="accent2"/>
                </a:solidFill>
              </a:rPr>
              <a:t>Third generation experiments </a:t>
            </a:r>
            <a:r>
              <a:rPr lang="en-GB" dirty="0"/>
              <a:t>(1988-): Maryland, Rochester, Malvern, Genève, Innsbruck, Los Alamos, </a:t>
            </a:r>
            <a:r>
              <a:rPr lang="en-GB" dirty="0" smtClean="0"/>
              <a:t>Boulder</a:t>
            </a:r>
            <a:r>
              <a:rPr lang="en-GB" dirty="0"/>
              <a:t>, Urbana Champaign… </a:t>
            </a:r>
            <a:endParaRPr lang="en-GB" dirty="0">
              <a:solidFill>
                <a:schemeClr val="accent2"/>
              </a:solidFill>
            </a:endParaRPr>
          </a:p>
          <a:p>
            <a:pPr marL="623888" lvl="1" indent="-166688">
              <a:buFontTx/>
              <a:buChar char="•"/>
            </a:pPr>
            <a:r>
              <a:rPr lang="en-GB" dirty="0">
                <a:solidFill>
                  <a:schemeClr val="tx2"/>
                </a:solidFill>
              </a:rPr>
              <a:t>New sources of entangled pairs</a:t>
            </a:r>
          </a:p>
          <a:p>
            <a:pPr marL="623888" lvl="1" indent="-166688">
              <a:buFontTx/>
              <a:buChar char="•"/>
            </a:pPr>
            <a:r>
              <a:rPr lang="en-GB" dirty="0"/>
              <a:t>Closure of the last loopholes</a:t>
            </a:r>
          </a:p>
          <a:p>
            <a:pPr marL="623888" lvl="1" indent="-166688">
              <a:buFontTx/>
              <a:buChar char="•"/>
            </a:pPr>
            <a:r>
              <a:rPr lang="en-GB" dirty="0">
                <a:solidFill>
                  <a:schemeClr val="folHlink"/>
                </a:solidFill>
              </a:rPr>
              <a:t>Entanglement at very large distance</a:t>
            </a:r>
          </a:p>
          <a:p>
            <a:pPr marL="623888" lvl="1" indent="-166688">
              <a:buFontTx/>
              <a:buChar char="•"/>
            </a:pPr>
            <a:r>
              <a:rPr lang="en-GB" dirty="0"/>
              <a:t>Entanglement on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FE79-D6B5-4E5D-9F27-F75F697BF211}" type="slidenum">
              <a:rPr lang="en-US"/>
              <a:pPr/>
              <a:t>21</a:t>
            </a:fld>
            <a:endParaRPr lang="en-US"/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2444750" y="1412875"/>
            <a:ext cx="1695450" cy="2535238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6337300" cy="1143000"/>
          </a:xfrm>
        </p:spPr>
        <p:txBody>
          <a:bodyPr/>
          <a:lstStyle/>
          <a:p>
            <a:r>
              <a:rPr lang="en-US"/>
              <a:t>Orsay’s source of pairs of entangled photons </a:t>
            </a:r>
            <a:r>
              <a:rPr lang="en-US" sz="3600"/>
              <a:t>(1981)</a:t>
            </a: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219200"/>
            <a:ext cx="4787900" cy="32083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437063"/>
            <a:ext cx="3671887" cy="2400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6" cstate="print"/>
          <a:srcRect r="8344"/>
          <a:stretch>
            <a:fillRect/>
          </a:stretch>
        </p:blipFill>
        <p:spPr bwMode="auto">
          <a:xfrm>
            <a:off x="107950" y="1268413"/>
            <a:ext cx="2232025" cy="28082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250950" cy="890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52584" name="Picture 8"/>
          <p:cNvPicPr>
            <a:picLocks noChangeAspect="1" noChangeArrowheads="1"/>
          </p:cNvPicPr>
          <p:nvPr/>
        </p:nvPicPr>
        <p:blipFill>
          <a:blip r:embed="rId8" cstate="print"/>
          <a:srcRect r="55832"/>
          <a:stretch>
            <a:fillRect/>
          </a:stretch>
        </p:blipFill>
        <p:spPr bwMode="auto">
          <a:xfrm>
            <a:off x="8172450" y="188913"/>
            <a:ext cx="733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0" y="4005263"/>
            <a:ext cx="3779838" cy="427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algn="r"/>
            <a:r>
              <a:rPr lang="en-US" sz="2200">
                <a:solidFill>
                  <a:schemeClr val="bg2"/>
                </a:solidFill>
              </a:rPr>
              <a:t>Two photon selective excitation   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4103688" y="5516563"/>
            <a:ext cx="5040312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Polarizers at 6 m from the source:</a:t>
            </a:r>
            <a:r>
              <a:rPr lang="en-US"/>
              <a:t> violation of Bell’s inequalities, </a:t>
            </a:r>
            <a:br>
              <a:rPr lang="en-US"/>
            </a:br>
            <a:r>
              <a:rPr lang="en-US">
                <a:solidFill>
                  <a:schemeClr val="accent2"/>
                </a:solidFill>
              </a:rPr>
              <a:t>entanglement survives “large” distance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4572000" y="4581525"/>
            <a:ext cx="4010025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>
                <a:solidFill>
                  <a:schemeClr val="folHlink"/>
                </a:solidFill>
                <a:sym typeface="Wingdings" pitchFamily="2" charset="2"/>
              </a:rPr>
              <a:t></a:t>
            </a:r>
            <a:r>
              <a:rPr lang="en-US"/>
              <a:t> 100 coincidences per second </a:t>
            </a:r>
          </a:p>
          <a:p>
            <a:r>
              <a:rPr lang="en-US">
                <a:solidFill>
                  <a:schemeClr val="folHlink"/>
                </a:solidFill>
                <a:sym typeface="Symbol" pitchFamily="18" charset="2"/>
              </a:rPr>
              <a:t>1% precision for 100 s counting</a:t>
            </a: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827088" y="2205038"/>
            <a:ext cx="668337" cy="427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 sz="2200" i="1"/>
              <a:t>J</a:t>
            </a:r>
            <a:r>
              <a:rPr lang="en-US" sz="2200"/>
              <a:t> = 1</a:t>
            </a:r>
            <a:endParaRPr lang="en-US" sz="2200" i="1"/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2987675" y="2708275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2987675" y="1700213"/>
            <a:ext cx="5762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52591" name="Line 15"/>
          <p:cNvSpPr>
            <a:spLocks noChangeShapeType="1"/>
          </p:cNvSpPr>
          <p:nvPr/>
        </p:nvSpPr>
        <p:spPr bwMode="auto">
          <a:xfrm>
            <a:off x="3492500" y="2133600"/>
            <a:ext cx="360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52592" name="Line 16"/>
          <p:cNvSpPr>
            <a:spLocks noChangeShapeType="1"/>
          </p:cNvSpPr>
          <p:nvPr/>
        </p:nvSpPr>
        <p:spPr bwMode="auto">
          <a:xfrm>
            <a:off x="2628900" y="2133600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52593" name="Line 17"/>
          <p:cNvSpPr>
            <a:spLocks noChangeShapeType="1"/>
          </p:cNvSpPr>
          <p:nvPr/>
        </p:nvSpPr>
        <p:spPr bwMode="auto">
          <a:xfrm flipH="1">
            <a:off x="2811463" y="1700213"/>
            <a:ext cx="392112" cy="41433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52594" name="Line 18"/>
          <p:cNvSpPr>
            <a:spLocks noChangeShapeType="1"/>
          </p:cNvSpPr>
          <p:nvPr/>
        </p:nvSpPr>
        <p:spPr bwMode="auto">
          <a:xfrm>
            <a:off x="2817813" y="2133600"/>
            <a:ext cx="403225" cy="541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52595" name="Line 19"/>
          <p:cNvSpPr>
            <a:spLocks noChangeShapeType="1"/>
          </p:cNvSpPr>
          <p:nvPr/>
        </p:nvSpPr>
        <p:spPr bwMode="auto">
          <a:xfrm>
            <a:off x="3298825" y="1700213"/>
            <a:ext cx="392113" cy="41433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52596" name="Line 20"/>
          <p:cNvSpPr>
            <a:spLocks noChangeShapeType="1"/>
          </p:cNvSpPr>
          <p:nvPr/>
        </p:nvSpPr>
        <p:spPr bwMode="auto">
          <a:xfrm flipH="1">
            <a:off x="3305175" y="2133600"/>
            <a:ext cx="403225" cy="541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54000" tIns="46800" rIns="54000" bIns="46800">
            <a:spAutoFit/>
          </a:bodyPr>
          <a:lstStyle/>
          <a:p>
            <a:endParaRPr lang="fr-FR"/>
          </a:p>
        </p:txBody>
      </p:sp>
      <p:graphicFrame>
        <p:nvGraphicFramePr>
          <p:cNvPr id="152597" name="Object 21"/>
          <p:cNvGraphicFramePr>
            <a:graphicFrameLocks noChangeAspect="1"/>
          </p:cNvGraphicFramePr>
          <p:nvPr/>
        </p:nvGraphicFramePr>
        <p:xfrm>
          <a:off x="3030538" y="1441450"/>
          <a:ext cx="504825" cy="198438"/>
        </p:xfrm>
        <a:graphic>
          <a:graphicData uri="http://schemas.openxmlformats.org/presentationml/2006/ole">
            <p:oleObj spid="_x0000_s152597" name="Equation" r:id="rId9" imgW="711000" imgH="279360" progId="Equation.DSMT4">
              <p:embed/>
            </p:oleObj>
          </a:graphicData>
        </a:graphic>
      </p:graphicFrame>
      <p:sp>
        <p:nvSpPr>
          <p:cNvPr id="152598" name="Text Box 22"/>
          <p:cNvSpPr txBox="1">
            <a:spLocks noChangeArrowheads="1"/>
          </p:cNvSpPr>
          <p:nvPr/>
        </p:nvSpPr>
        <p:spPr bwMode="auto">
          <a:xfrm>
            <a:off x="2484438" y="1865313"/>
            <a:ext cx="3206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 sz="1600">
                <a:latin typeface="Symbol" pitchFamily="18" charset="2"/>
              </a:rPr>
              <a:t>-1</a:t>
            </a:r>
          </a:p>
        </p:txBody>
      </p:sp>
      <p:sp>
        <p:nvSpPr>
          <p:cNvPr id="152599" name="Text Box 23"/>
          <p:cNvSpPr txBox="1">
            <a:spLocks noChangeArrowheads="1"/>
          </p:cNvSpPr>
          <p:nvPr/>
        </p:nvSpPr>
        <p:spPr bwMode="auto">
          <a:xfrm>
            <a:off x="3636963" y="1865313"/>
            <a:ext cx="3206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 sz="1600">
                <a:latin typeface="Symbol" pitchFamily="18" charset="2"/>
              </a:rPr>
              <a:t>+1</a:t>
            </a:r>
          </a:p>
        </p:txBody>
      </p:sp>
      <p:sp>
        <p:nvSpPr>
          <p:cNvPr id="152600" name="Text Box 24"/>
          <p:cNvSpPr txBox="1">
            <a:spLocks noChangeArrowheads="1"/>
          </p:cNvSpPr>
          <p:nvPr/>
        </p:nvSpPr>
        <p:spPr bwMode="auto">
          <a:xfrm>
            <a:off x="3132138" y="2654300"/>
            <a:ext cx="20955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 sz="1600">
                <a:latin typeface="Symbol" pitchFamily="18" charset="2"/>
              </a:rPr>
              <a:t>0</a:t>
            </a:r>
          </a:p>
        </p:txBody>
      </p:sp>
      <p:graphicFrame>
        <p:nvGraphicFramePr>
          <p:cNvPr id="152601" name="Object 25"/>
          <p:cNvGraphicFramePr>
            <a:graphicFrameLocks noChangeAspect="1"/>
          </p:cNvGraphicFramePr>
          <p:nvPr/>
        </p:nvGraphicFramePr>
        <p:xfrm>
          <a:off x="2397125" y="2935288"/>
          <a:ext cx="1800225" cy="1069975"/>
        </p:xfrm>
        <a:graphic>
          <a:graphicData uri="http://schemas.openxmlformats.org/presentationml/2006/ole">
            <p:oleObj spid="_x0000_s152601" name="Equation" r:id="rId10" imgW="2781000" imgH="1650960" progId="Equation.DSMT4">
              <p:embed/>
            </p:oleObj>
          </a:graphicData>
        </a:graphic>
      </p:graphicFrame>
      <p:grpSp>
        <p:nvGrpSpPr>
          <p:cNvPr id="152604" name="Group 28"/>
          <p:cNvGrpSpPr>
            <a:grpSpLocks/>
          </p:cNvGrpSpPr>
          <p:nvPr/>
        </p:nvGrpSpPr>
        <p:grpSpPr bwMode="auto">
          <a:xfrm>
            <a:off x="71438" y="1341438"/>
            <a:ext cx="4140200" cy="5514975"/>
            <a:chOff x="295" y="28"/>
            <a:chExt cx="3175" cy="3625"/>
          </a:xfrm>
        </p:grpSpPr>
        <p:pic>
          <p:nvPicPr>
            <p:cNvPr id="152605" name="Picture 2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5" y="1305"/>
              <a:ext cx="3174" cy="2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152606" name="Picture 3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5" y="28"/>
              <a:ext cx="3130" cy="14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152607" name="Text Box 31"/>
            <p:cNvSpPr txBox="1">
              <a:spLocks noChangeArrowheads="1"/>
            </p:cNvSpPr>
            <p:nvPr/>
          </p:nvSpPr>
          <p:spPr bwMode="auto">
            <a:xfrm>
              <a:off x="295" y="3113"/>
              <a:ext cx="3175" cy="54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54000" tIns="46800" rIns="54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solidFill>
                    <a:srgbClr val="FFFF00"/>
                  </a:solidFill>
                </a:rPr>
                <a:t>Pile of plates polarizer </a:t>
              </a:r>
              <a:br>
                <a:rPr lang="fr-FR">
                  <a:solidFill>
                    <a:srgbClr val="FFFF00"/>
                  </a:solidFill>
                </a:rPr>
              </a:br>
              <a:r>
                <a:rPr lang="fr-FR">
                  <a:solidFill>
                    <a:srgbClr val="FFFF00"/>
                  </a:solidFill>
                </a:rPr>
                <a:t>(10 plates at Brewster angle)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2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2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586"/>
                  </p:tgtEl>
                </p:cond>
              </p:nextCondLst>
            </p:seq>
          </p:childTnLst>
        </p:cTn>
      </p:par>
    </p:tnLst>
    <p:bldLst>
      <p:bldP spid="1525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7BC4-E550-4793-BC1B-748652CD0C81}" type="slidenum">
              <a:rPr lang="en-US"/>
              <a:pPr/>
              <a:t>22</a:t>
            </a:fld>
            <a:endParaRPr lang="en-US"/>
          </a:p>
        </p:txBody>
      </p:sp>
      <p:pic>
        <p:nvPicPr>
          <p:cNvPr id="60486" name="Picture 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3" y="146050"/>
            <a:ext cx="1260475" cy="890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243762" cy="1192213"/>
          </a:xfrm>
        </p:spPr>
        <p:txBody>
          <a:bodyPr/>
          <a:lstStyle/>
          <a:p>
            <a:r>
              <a:rPr lang="en-US"/>
              <a:t>Experiment with 2-channel polarizers </a:t>
            </a:r>
            <a:r>
              <a:rPr lang="en-US" sz="2400">
                <a:solidFill>
                  <a:schemeClr val="tx1"/>
                </a:solidFill>
              </a:rPr>
              <a:t>(AA, P. Grangier, G. Roger, 1982)</a:t>
            </a:r>
          </a:p>
        </p:txBody>
      </p:sp>
      <p:sp>
        <p:nvSpPr>
          <p:cNvPr id="60481" name="Text Box 65"/>
          <p:cNvSpPr txBox="1">
            <a:spLocks noChangeArrowheads="1"/>
          </p:cNvSpPr>
          <p:nvPr/>
        </p:nvSpPr>
        <p:spPr bwMode="auto">
          <a:xfrm>
            <a:off x="755650" y="4652963"/>
            <a:ext cx="7777163" cy="730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Direct measurement of the polarization correlation coefficient: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simultaneous measurement of the 4 coincidence rates</a:t>
            </a:r>
          </a:p>
        </p:txBody>
      </p:sp>
      <p:graphicFrame>
        <p:nvGraphicFramePr>
          <p:cNvPr id="60482" name="Object 66"/>
          <p:cNvGraphicFramePr>
            <a:graphicFrameLocks noChangeAspect="1"/>
          </p:cNvGraphicFramePr>
          <p:nvPr/>
        </p:nvGraphicFramePr>
        <p:xfrm>
          <a:off x="1476375" y="5516563"/>
          <a:ext cx="6389688" cy="941387"/>
        </p:xfrm>
        <a:graphic>
          <a:graphicData uri="http://schemas.openxmlformats.org/presentationml/2006/ole">
            <p:oleObj spid="_x0000_s60482" name="Equation" r:id="rId5" imgW="6629400" imgH="799920" progId="Equation.DSMT4">
              <p:embed/>
            </p:oleObj>
          </a:graphicData>
        </a:graphic>
      </p:graphicFrame>
      <p:pic>
        <p:nvPicPr>
          <p:cNvPr id="60485" name="Picture 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1484313"/>
            <a:ext cx="6746875" cy="29606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60487" name="Picture 71"/>
          <p:cNvPicPr>
            <a:picLocks noChangeAspect="1" noChangeArrowheads="1"/>
          </p:cNvPicPr>
          <p:nvPr/>
        </p:nvPicPr>
        <p:blipFill>
          <a:blip r:embed="rId7" cstate="print"/>
          <a:srcRect r="55832"/>
          <a:stretch>
            <a:fillRect/>
          </a:stretch>
        </p:blipFill>
        <p:spPr bwMode="auto">
          <a:xfrm>
            <a:off x="8172450" y="188913"/>
            <a:ext cx="91916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88" name="Picture 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3284538"/>
            <a:ext cx="3925887" cy="2803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1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A81D-29F4-493E-AB95-38FE011BA8BC}" type="slidenum">
              <a:rPr lang="en-US"/>
              <a:pPr/>
              <a:t>23</a:t>
            </a:fld>
            <a:endParaRPr lang="en-US"/>
          </a:p>
        </p:txBody>
      </p:sp>
      <p:sp>
        <p:nvSpPr>
          <p:cNvPr id="120951" name="Rectangle 119"/>
          <p:cNvSpPr>
            <a:spLocks noChangeArrowheads="1"/>
          </p:cNvSpPr>
          <p:nvPr/>
        </p:nvSpPr>
        <p:spPr bwMode="auto">
          <a:xfrm>
            <a:off x="6372225" y="1484313"/>
            <a:ext cx="2520950" cy="338455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 anchor="ctr">
            <a:spAutoFit/>
          </a:bodyPr>
          <a:lstStyle/>
          <a:p>
            <a:endParaRPr lang="fr-FR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3" y="146050"/>
            <a:ext cx="1250950" cy="890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191375" cy="1192213"/>
          </a:xfrm>
        </p:spPr>
        <p:txBody>
          <a:bodyPr/>
          <a:lstStyle/>
          <a:p>
            <a:r>
              <a:rPr lang="en-US"/>
              <a:t>Experiment with 2-channel polarizers </a:t>
            </a:r>
            <a:r>
              <a:rPr lang="en-US" sz="2400">
                <a:solidFill>
                  <a:schemeClr val="tx1"/>
                </a:solidFill>
              </a:rPr>
              <a:t>(AA, P. Grangier, G. Roger, 1982)</a:t>
            </a:r>
          </a:p>
        </p:txBody>
      </p:sp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5" cstate="print"/>
          <a:srcRect r="55832"/>
          <a:stretch>
            <a:fillRect/>
          </a:stretch>
        </p:blipFill>
        <p:spPr bwMode="auto">
          <a:xfrm>
            <a:off x="8172450" y="188913"/>
            <a:ext cx="91281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0925" name="Object 93"/>
          <p:cNvGraphicFramePr>
            <a:graphicFrameLocks noChangeAspect="1"/>
          </p:cNvGraphicFramePr>
          <p:nvPr/>
        </p:nvGraphicFramePr>
        <p:xfrm>
          <a:off x="77788" y="5229225"/>
          <a:ext cx="8247062" cy="544513"/>
        </p:xfrm>
        <a:graphic>
          <a:graphicData uri="http://schemas.openxmlformats.org/presentationml/2006/ole">
            <p:oleObj spid="_x0000_s120925" name="Equation" r:id="rId6" imgW="7988040" imgH="419040" progId="Equation.DSMT4">
              <p:embed/>
            </p:oleObj>
          </a:graphicData>
        </a:graphic>
      </p:graphicFrame>
      <p:sp>
        <p:nvSpPr>
          <p:cNvPr id="120926" name="Text Box 94"/>
          <p:cNvSpPr txBox="1">
            <a:spLocks noChangeArrowheads="1"/>
          </p:cNvSpPr>
          <p:nvPr/>
        </p:nvSpPr>
        <p:spPr bwMode="auto">
          <a:xfrm>
            <a:off x="174625" y="5718175"/>
            <a:ext cx="8064500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Violation of  Bell’s inequalities   </a:t>
            </a:r>
            <a:r>
              <a:rPr lang="en-US"/>
              <a:t>S </a:t>
            </a:r>
            <a:r>
              <a:rPr lang="en-US">
                <a:sym typeface="Symbol" pitchFamily="18" charset="2"/>
              </a:rPr>
              <a:t></a:t>
            </a:r>
            <a:r>
              <a:rPr lang="en-US"/>
              <a:t> 2</a:t>
            </a:r>
            <a:r>
              <a:rPr lang="en-US">
                <a:solidFill>
                  <a:srgbClr val="FF0000"/>
                </a:solidFill>
              </a:rPr>
              <a:t>  by more than </a:t>
            </a:r>
            <a:r>
              <a:rPr lang="en-US"/>
              <a:t> 40 </a:t>
            </a:r>
            <a:r>
              <a:rPr lang="en-US" i="1">
                <a:latin typeface="Symbol" pitchFamily="18" charset="2"/>
                <a:cs typeface="Times New Roman" pitchFamily="18" charset="0"/>
              </a:rPr>
              <a:t>s</a:t>
            </a:r>
          </a:p>
        </p:txBody>
      </p:sp>
      <p:sp>
        <p:nvSpPr>
          <p:cNvPr id="120927" name="Rectangle 95"/>
          <p:cNvSpPr>
            <a:spLocks noChangeArrowheads="1"/>
          </p:cNvSpPr>
          <p:nvPr/>
        </p:nvSpPr>
        <p:spPr bwMode="auto">
          <a:xfrm>
            <a:off x="76200" y="5129213"/>
            <a:ext cx="8312150" cy="1604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pic>
        <p:nvPicPr>
          <p:cNvPr id="120938" name="Picture 1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268413"/>
            <a:ext cx="5492750" cy="36623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20939" name="Text Box 107"/>
          <p:cNvSpPr txBox="1">
            <a:spLocks noChangeArrowheads="1"/>
          </p:cNvSpPr>
          <p:nvPr/>
        </p:nvSpPr>
        <p:spPr bwMode="auto">
          <a:xfrm>
            <a:off x="3708400" y="2349500"/>
            <a:ext cx="12382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" charset="0"/>
                <a:cs typeface="Arial" charset="0"/>
              </a:rPr>
              <a:t>Bell’s limits</a:t>
            </a:r>
          </a:p>
        </p:txBody>
      </p:sp>
      <p:sp>
        <p:nvSpPr>
          <p:cNvPr id="120940" name="Line 108"/>
          <p:cNvSpPr>
            <a:spLocks noChangeShapeType="1"/>
          </p:cNvSpPr>
          <p:nvPr/>
        </p:nvSpPr>
        <p:spPr bwMode="auto">
          <a:xfrm>
            <a:off x="4213225" y="2708275"/>
            <a:ext cx="215900" cy="14414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20941" name="Line 109"/>
          <p:cNvSpPr>
            <a:spLocks noChangeShapeType="1"/>
          </p:cNvSpPr>
          <p:nvPr/>
        </p:nvSpPr>
        <p:spPr bwMode="auto">
          <a:xfrm flipH="1" flipV="1">
            <a:off x="4068763" y="2133600"/>
            <a:ext cx="71437" cy="2873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20928" name="Line 96"/>
          <p:cNvSpPr>
            <a:spLocks noChangeShapeType="1"/>
          </p:cNvSpPr>
          <p:nvPr/>
        </p:nvSpPr>
        <p:spPr bwMode="auto">
          <a:xfrm flipH="1" flipV="1">
            <a:off x="1989138" y="1814513"/>
            <a:ext cx="219075" cy="33083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0942" name="Rectangle 110"/>
          <p:cNvSpPr>
            <a:spLocks noChangeArrowheads="1"/>
          </p:cNvSpPr>
          <p:nvPr/>
        </p:nvSpPr>
        <p:spPr bwMode="auto">
          <a:xfrm>
            <a:off x="6516688" y="1773238"/>
            <a:ext cx="73025" cy="215900"/>
          </a:xfrm>
          <a:prstGeom prst="rect">
            <a:avLst/>
          </a:prstGeom>
          <a:noFill/>
          <a:ln w="19050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120943" name="Text Box 111"/>
          <p:cNvSpPr txBox="1">
            <a:spLocks noChangeArrowheads="1"/>
          </p:cNvSpPr>
          <p:nvPr/>
        </p:nvSpPr>
        <p:spPr bwMode="auto">
          <a:xfrm>
            <a:off x="6732588" y="1557338"/>
            <a:ext cx="21209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>
                <a:solidFill>
                  <a:srgbClr val="CC0066"/>
                </a:solidFill>
              </a:rPr>
              <a:t>Measured value </a:t>
            </a:r>
            <a:br>
              <a:rPr lang="en-US">
                <a:solidFill>
                  <a:srgbClr val="CC0066"/>
                </a:solidFill>
              </a:rPr>
            </a:br>
            <a:r>
              <a:rPr lang="en-US">
                <a:solidFill>
                  <a:srgbClr val="CC0066"/>
                </a:solidFill>
                <a:sym typeface="Symbol" pitchFamily="18" charset="2"/>
              </a:rPr>
              <a:t> 2 </a:t>
            </a:r>
            <a:r>
              <a:rPr lang="en-US" sz="2000">
                <a:solidFill>
                  <a:srgbClr val="CC0066"/>
                </a:solidFill>
                <a:sym typeface="Symbol" pitchFamily="18" charset="2"/>
              </a:rPr>
              <a:t>standard dev.</a:t>
            </a:r>
          </a:p>
        </p:txBody>
      </p:sp>
      <p:sp>
        <p:nvSpPr>
          <p:cNvPr id="120944" name="Line 112"/>
          <p:cNvSpPr>
            <a:spLocks noChangeShapeType="1"/>
          </p:cNvSpPr>
          <p:nvPr/>
        </p:nvSpPr>
        <p:spPr bwMode="auto">
          <a:xfrm>
            <a:off x="6429375" y="2765425"/>
            <a:ext cx="2286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20945" name="Text Box 113"/>
          <p:cNvSpPr txBox="1">
            <a:spLocks noChangeArrowheads="1"/>
          </p:cNvSpPr>
          <p:nvPr/>
        </p:nvSpPr>
        <p:spPr bwMode="auto">
          <a:xfrm>
            <a:off x="6659563" y="2492375"/>
            <a:ext cx="2232025" cy="2282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Quantum mechanical prediction (including imperfections of real experiment)</a:t>
            </a:r>
            <a:endParaRPr lang="en-US">
              <a:solidFill>
                <a:schemeClr val="folHlink"/>
              </a:solidFill>
              <a:sym typeface="Symbol" pitchFamily="18" charset="2"/>
            </a:endParaRPr>
          </a:p>
        </p:txBody>
      </p:sp>
      <p:sp>
        <p:nvSpPr>
          <p:cNvPr id="120946" name="Line 114"/>
          <p:cNvSpPr>
            <a:spLocks noChangeShapeType="1"/>
          </p:cNvSpPr>
          <p:nvPr/>
        </p:nvSpPr>
        <p:spPr bwMode="auto">
          <a:xfrm flipH="1" flipV="1">
            <a:off x="4667250" y="4400550"/>
            <a:ext cx="1920875" cy="1079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20947" name="Line 115"/>
          <p:cNvSpPr>
            <a:spLocks noChangeShapeType="1"/>
          </p:cNvSpPr>
          <p:nvPr/>
        </p:nvSpPr>
        <p:spPr bwMode="auto">
          <a:xfrm flipH="1">
            <a:off x="5419725" y="2028825"/>
            <a:ext cx="942975" cy="2028825"/>
          </a:xfrm>
          <a:prstGeom prst="line">
            <a:avLst/>
          </a:prstGeom>
          <a:noFill/>
          <a:ln w="12700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120953" name="Text Box 121"/>
          <p:cNvSpPr txBox="1">
            <a:spLocks noChangeArrowheads="1"/>
          </p:cNvSpPr>
          <p:nvPr/>
        </p:nvSpPr>
        <p:spPr bwMode="auto">
          <a:xfrm>
            <a:off x="182563" y="6170613"/>
            <a:ext cx="73517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Excellent agreement with quantum predictions   </a:t>
            </a:r>
            <a:r>
              <a:rPr lang="en-US" i="1"/>
              <a:t>S</a:t>
            </a:r>
            <a:r>
              <a:rPr lang="en-US" baseline="-25000"/>
              <a:t>MQ</a:t>
            </a:r>
            <a:r>
              <a:rPr lang="en-US"/>
              <a:t> = 2.70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3B09-21E4-4EE2-BC82-4DFF7B56C5D0}" type="slidenum">
              <a:rPr lang="en-US"/>
              <a:pPr/>
              <a:t>24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048500" cy="1096963"/>
          </a:xfrm>
        </p:spPr>
        <p:txBody>
          <a:bodyPr/>
          <a:lstStyle/>
          <a:p>
            <a:r>
              <a:rPr lang="en-US"/>
              <a:t>Experiment with variable polarizers</a:t>
            </a:r>
            <a:r>
              <a:rPr lang="en-US" sz="2400"/>
              <a:t> </a:t>
            </a:r>
            <a:r>
              <a:rPr lang="en-US" sz="2400">
                <a:solidFill>
                  <a:schemeClr val="tx1"/>
                </a:solidFill>
              </a:rPr>
              <a:t>AA, J. Dalibard, G. Roger, PRL 1982</a:t>
            </a:r>
          </a:p>
        </p:txBody>
      </p:sp>
      <p:sp>
        <p:nvSpPr>
          <p:cNvPr id="122883" name="Oval 3"/>
          <p:cNvSpPr>
            <a:spLocks noChangeArrowheads="1"/>
          </p:cNvSpPr>
          <p:nvPr/>
        </p:nvSpPr>
        <p:spPr bwMode="auto">
          <a:xfrm>
            <a:off x="3087688" y="4532313"/>
            <a:ext cx="358775" cy="38417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tIns="0" bIns="82800"/>
          <a:lstStyle/>
          <a:p>
            <a:pPr algn="ctr" eaLnBrk="0" hangingPunct="0"/>
            <a:r>
              <a:rPr lang="en-US" sz="2200">
                <a:latin typeface="Arial" charset="0"/>
              </a:rPr>
              <a:t>S</a:t>
            </a: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3475038" y="4737100"/>
            <a:ext cx="1030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3941763" y="4732338"/>
            <a:ext cx="127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 flipV="1">
            <a:off x="4489450" y="4738688"/>
            <a:ext cx="9477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>
            <a:off x="4957763" y="4735513"/>
            <a:ext cx="1079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3738563" y="4289425"/>
            <a:ext cx="512762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200" i="1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sz="2200" baseline="-25000">
                <a:solidFill>
                  <a:srgbClr val="0000FF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 flipH="1">
            <a:off x="2027238" y="4737100"/>
            <a:ext cx="1030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 flipH="1">
            <a:off x="2525713" y="4737100"/>
            <a:ext cx="984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2891" name="Line 11"/>
          <p:cNvSpPr>
            <a:spLocks noChangeShapeType="1"/>
          </p:cNvSpPr>
          <p:nvPr/>
        </p:nvSpPr>
        <p:spPr bwMode="auto">
          <a:xfrm flipH="1" flipV="1">
            <a:off x="1160463" y="4721225"/>
            <a:ext cx="866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 flipH="1" flipV="1">
            <a:off x="1430338" y="4713288"/>
            <a:ext cx="1079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2430463" y="4291013"/>
            <a:ext cx="508000" cy="334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200" i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200" baseline="-25000">
                <a:solidFill>
                  <a:srgbClr val="FF00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5049838" y="4964113"/>
            <a:ext cx="311150" cy="311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2000" b="1">
                <a:latin typeface="Arial" charset="0"/>
              </a:rPr>
              <a:t>b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1220788" y="4913313"/>
            <a:ext cx="3111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latin typeface="Arial" charset="0"/>
              </a:rPr>
              <a:t>a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5435600" y="4581525"/>
            <a:ext cx="541338" cy="342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PM</a:t>
            </a: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669925" y="4581525"/>
            <a:ext cx="488950" cy="342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PM</a:t>
            </a:r>
          </a:p>
        </p:txBody>
      </p:sp>
      <p:sp>
        <p:nvSpPr>
          <p:cNvPr id="122898" name="Line 18"/>
          <p:cNvSpPr>
            <a:spLocks noChangeShapeType="1"/>
          </p:cNvSpPr>
          <p:nvPr/>
        </p:nvSpPr>
        <p:spPr bwMode="auto">
          <a:xfrm>
            <a:off x="5992813" y="4778375"/>
            <a:ext cx="5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>
            <a:off x="6045200" y="477996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2900" name="Line 20"/>
          <p:cNvSpPr>
            <a:spLocks noChangeShapeType="1"/>
          </p:cNvSpPr>
          <p:nvPr/>
        </p:nvSpPr>
        <p:spPr bwMode="auto">
          <a:xfrm flipH="1">
            <a:off x="4044950" y="5694363"/>
            <a:ext cx="2009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2901" name="Line 21"/>
          <p:cNvSpPr>
            <a:spLocks noChangeShapeType="1"/>
          </p:cNvSpPr>
          <p:nvPr/>
        </p:nvSpPr>
        <p:spPr bwMode="auto">
          <a:xfrm flipH="1">
            <a:off x="463550" y="4778375"/>
            <a:ext cx="20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2902" name="Line 22"/>
          <p:cNvSpPr>
            <a:spLocks noChangeShapeType="1"/>
          </p:cNvSpPr>
          <p:nvPr/>
        </p:nvSpPr>
        <p:spPr bwMode="auto">
          <a:xfrm flipH="1">
            <a:off x="461963" y="477996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2903" name="Line 23"/>
          <p:cNvSpPr>
            <a:spLocks noChangeShapeType="1"/>
          </p:cNvSpPr>
          <p:nvPr/>
        </p:nvSpPr>
        <p:spPr bwMode="auto">
          <a:xfrm>
            <a:off x="452438" y="5694363"/>
            <a:ext cx="2008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2904" name="Rectangle 24"/>
          <p:cNvSpPr>
            <a:spLocks noChangeArrowheads="1"/>
          </p:cNvSpPr>
          <p:nvPr/>
        </p:nvSpPr>
        <p:spPr bwMode="auto">
          <a:xfrm>
            <a:off x="2244725" y="5478463"/>
            <a:ext cx="2171700" cy="7000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graphicFrame>
        <p:nvGraphicFramePr>
          <p:cNvPr id="122905" name="Object 25"/>
          <p:cNvGraphicFramePr>
            <a:graphicFrameLocks noChangeAspect="1"/>
          </p:cNvGraphicFramePr>
          <p:nvPr/>
        </p:nvGraphicFramePr>
        <p:xfrm>
          <a:off x="2427288" y="5513388"/>
          <a:ext cx="1881187" cy="633412"/>
        </p:xfrm>
        <a:graphic>
          <a:graphicData uri="http://schemas.openxmlformats.org/presentationml/2006/ole">
            <p:oleObj spid="_x0000_s122905" name="Equation" r:id="rId4" imgW="2387520" imgH="812520" progId="Equation.DSMT4">
              <p:embed/>
            </p:oleObj>
          </a:graphicData>
        </a:graphic>
      </p:graphicFrame>
      <p:sp>
        <p:nvSpPr>
          <p:cNvPr id="122907" name="Rectangle 27"/>
          <p:cNvSpPr>
            <a:spLocks noChangeArrowheads="1"/>
          </p:cNvSpPr>
          <p:nvPr/>
        </p:nvSpPr>
        <p:spPr bwMode="auto">
          <a:xfrm>
            <a:off x="5160963" y="4554538"/>
            <a:ext cx="112712" cy="412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08" name="Line 28"/>
          <p:cNvSpPr>
            <a:spLocks noChangeShapeType="1"/>
          </p:cNvSpPr>
          <p:nvPr/>
        </p:nvSpPr>
        <p:spPr bwMode="auto">
          <a:xfrm flipH="1">
            <a:off x="5165725" y="4556125"/>
            <a:ext cx="107950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2910" name="Rectangle 30"/>
          <p:cNvSpPr>
            <a:spLocks noChangeArrowheads="1"/>
          </p:cNvSpPr>
          <p:nvPr/>
        </p:nvSpPr>
        <p:spPr bwMode="auto">
          <a:xfrm flipH="1">
            <a:off x="1271588" y="4519613"/>
            <a:ext cx="112712" cy="412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11" name="Line 31"/>
          <p:cNvSpPr>
            <a:spLocks noChangeShapeType="1"/>
          </p:cNvSpPr>
          <p:nvPr/>
        </p:nvSpPr>
        <p:spPr bwMode="auto">
          <a:xfrm>
            <a:off x="1271588" y="4521200"/>
            <a:ext cx="107950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grpSp>
        <p:nvGrpSpPr>
          <p:cNvPr id="122973" name="Group 93"/>
          <p:cNvGrpSpPr>
            <a:grpSpLocks/>
          </p:cNvGrpSpPr>
          <p:nvPr/>
        </p:nvGrpSpPr>
        <p:grpSpPr bwMode="auto">
          <a:xfrm>
            <a:off x="4303713" y="3794125"/>
            <a:ext cx="2035175" cy="2239963"/>
            <a:chOff x="2711" y="2390"/>
            <a:chExt cx="1282" cy="1411"/>
          </a:xfrm>
        </p:grpSpPr>
        <p:sp>
          <p:nvSpPr>
            <p:cNvPr id="122932" name="Line 52"/>
            <p:cNvSpPr>
              <a:spLocks noChangeShapeType="1"/>
            </p:cNvSpPr>
            <p:nvPr/>
          </p:nvSpPr>
          <p:spPr bwMode="auto">
            <a:xfrm flipV="1">
              <a:off x="2832" y="2599"/>
              <a:ext cx="471" cy="38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122934" name="Rectangle 54"/>
            <p:cNvSpPr>
              <a:spLocks noChangeArrowheads="1"/>
            </p:cNvSpPr>
            <p:nvPr/>
          </p:nvSpPr>
          <p:spPr bwMode="auto">
            <a:xfrm rot="20353005" flipH="1">
              <a:off x="2792" y="2859"/>
              <a:ext cx="106" cy="2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22935" name="Group 55"/>
            <p:cNvGrpSpPr>
              <a:grpSpLocks/>
            </p:cNvGrpSpPr>
            <p:nvPr/>
          </p:nvGrpSpPr>
          <p:grpSpPr bwMode="auto">
            <a:xfrm rot="19532247" flipH="1">
              <a:off x="3181" y="2544"/>
              <a:ext cx="70" cy="260"/>
              <a:chOff x="1152" y="1470"/>
              <a:chExt cx="96" cy="354"/>
            </a:xfrm>
          </p:grpSpPr>
          <p:sp>
            <p:nvSpPr>
              <p:cNvPr id="122936" name="Rectangle 56"/>
              <p:cNvSpPr>
                <a:spLocks noChangeArrowheads="1"/>
              </p:cNvSpPr>
              <p:nvPr/>
            </p:nvSpPr>
            <p:spPr bwMode="auto">
              <a:xfrm flipH="1">
                <a:off x="1152" y="1470"/>
                <a:ext cx="96" cy="354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37" name="Line 57"/>
              <p:cNvSpPr>
                <a:spLocks noChangeShapeType="1"/>
              </p:cNvSpPr>
              <p:nvPr/>
            </p:nvSpPr>
            <p:spPr bwMode="auto">
              <a:xfrm>
                <a:off x="1152" y="1471"/>
                <a:ext cx="92" cy="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22938" name="Line 58"/>
            <p:cNvSpPr>
              <a:spLocks noChangeShapeType="1"/>
            </p:cNvSpPr>
            <p:nvPr/>
          </p:nvSpPr>
          <p:spPr bwMode="auto">
            <a:xfrm flipV="1">
              <a:off x="3009" y="2807"/>
              <a:ext cx="44" cy="3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grpSp>
          <p:nvGrpSpPr>
            <p:cNvPr id="122958" name="Group 78"/>
            <p:cNvGrpSpPr>
              <a:grpSpLocks/>
            </p:cNvGrpSpPr>
            <p:nvPr/>
          </p:nvGrpSpPr>
          <p:grpSpPr bwMode="auto">
            <a:xfrm>
              <a:off x="2792" y="2403"/>
              <a:ext cx="1201" cy="1398"/>
              <a:chOff x="2858" y="2577"/>
              <a:chExt cx="1201" cy="1398"/>
            </a:xfrm>
          </p:grpSpPr>
          <p:sp>
            <p:nvSpPr>
              <p:cNvPr id="122928" name="Line 48"/>
              <p:cNvSpPr>
                <a:spLocks noChangeShapeType="1"/>
              </p:cNvSpPr>
              <p:nvPr/>
            </p:nvSpPr>
            <p:spPr bwMode="auto">
              <a:xfrm flipH="1">
                <a:off x="4059" y="2597"/>
                <a:ext cx="0" cy="13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2930" name="Line 50"/>
              <p:cNvSpPr>
                <a:spLocks noChangeShapeType="1"/>
              </p:cNvSpPr>
              <p:nvPr/>
            </p:nvSpPr>
            <p:spPr bwMode="auto">
              <a:xfrm flipH="1">
                <a:off x="2858" y="3975"/>
                <a:ext cx="12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2939" name="Text Box 59"/>
              <p:cNvSpPr txBox="1">
                <a:spLocks noChangeArrowheads="1"/>
              </p:cNvSpPr>
              <p:nvPr/>
            </p:nvSpPr>
            <p:spPr bwMode="auto">
              <a:xfrm rot="19496862" flipH="1">
                <a:off x="3353" y="2577"/>
                <a:ext cx="308" cy="21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/>
                  <a:t>PM</a:t>
                </a:r>
              </a:p>
            </p:txBody>
          </p:sp>
          <p:sp>
            <p:nvSpPr>
              <p:cNvPr id="122940" name="Line 60"/>
              <p:cNvSpPr>
                <a:spLocks noChangeShapeType="1"/>
              </p:cNvSpPr>
              <p:nvPr/>
            </p:nvSpPr>
            <p:spPr bwMode="auto">
              <a:xfrm flipV="1">
                <a:off x="3671" y="2593"/>
                <a:ext cx="48" cy="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2941" name="Line 61"/>
              <p:cNvSpPr>
                <a:spLocks noChangeShapeType="1"/>
              </p:cNvSpPr>
              <p:nvPr/>
            </p:nvSpPr>
            <p:spPr bwMode="auto">
              <a:xfrm>
                <a:off x="3724" y="2597"/>
                <a:ext cx="3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22942" name="Text Box 62"/>
            <p:cNvSpPr txBox="1">
              <a:spLocks noChangeArrowheads="1"/>
            </p:cNvSpPr>
            <p:nvPr/>
          </p:nvSpPr>
          <p:spPr bwMode="auto">
            <a:xfrm>
              <a:off x="2885" y="2390"/>
              <a:ext cx="2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2000" b="1">
                  <a:latin typeface="Arial" charset="0"/>
                </a:rPr>
                <a:t>b’</a:t>
              </a:r>
            </a:p>
          </p:txBody>
        </p:sp>
        <p:sp>
          <p:nvSpPr>
            <p:cNvPr id="122943" name="Text Box 63"/>
            <p:cNvSpPr txBox="1">
              <a:spLocks noChangeArrowheads="1"/>
            </p:cNvSpPr>
            <p:nvPr/>
          </p:nvSpPr>
          <p:spPr bwMode="auto">
            <a:xfrm>
              <a:off x="2711" y="2602"/>
              <a:ext cx="2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2000">
                  <a:solidFill>
                    <a:srgbClr val="FF00FF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sz="2000" baseline="-25000">
                  <a:solidFill>
                    <a:srgbClr val="FF00FF"/>
                  </a:solidFill>
                  <a:latin typeface="Arial" charset="0"/>
                  <a:cs typeface="Arial" charset="0"/>
                </a:rPr>
                <a:t>2</a:t>
              </a:r>
              <a:endParaRPr lang="en-US" sz="2000">
                <a:solidFill>
                  <a:srgbClr val="FF00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2979" name="Group 99"/>
          <p:cNvGrpSpPr>
            <a:grpSpLocks/>
          </p:cNvGrpSpPr>
          <p:nvPr/>
        </p:nvGrpSpPr>
        <p:grpSpPr bwMode="auto">
          <a:xfrm>
            <a:off x="225425" y="3738563"/>
            <a:ext cx="2038350" cy="2290762"/>
            <a:chOff x="142" y="2355"/>
            <a:chExt cx="1284" cy="1443"/>
          </a:xfrm>
        </p:grpSpPr>
        <p:sp>
          <p:nvSpPr>
            <p:cNvPr id="122913" name="Text Box 33"/>
            <p:cNvSpPr txBox="1">
              <a:spLocks noChangeArrowheads="1"/>
            </p:cNvSpPr>
            <p:nvPr/>
          </p:nvSpPr>
          <p:spPr bwMode="auto">
            <a:xfrm>
              <a:off x="990" y="2355"/>
              <a:ext cx="26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 b="1">
                  <a:latin typeface="Arial" charset="0"/>
                </a:rPr>
                <a:t>a’</a:t>
              </a:r>
            </a:p>
          </p:txBody>
        </p:sp>
        <p:grpSp>
          <p:nvGrpSpPr>
            <p:cNvPr id="122915" name="Group 35"/>
            <p:cNvGrpSpPr>
              <a:grpSpLocks/>
            </p:cNvGrpSpPr>
            <p:nvPr/>
          </p:nvGrpSpPr>
          <p:grpSpPr bwMode="auto">
            <a:xfrm rot="2067753">
              <a:off x="884" y="2541"/>
              <a:ext cx="70" cy="260"/>
              <a:chOff x="1152" y="1470"/>
              <a:chExt cx="96" cy="354"/>
            </a:xfrm>
          </p:grpSpPr>
          <p:sp>
            <p:nvSpPr>
              <p:cNvPr id="122916" name="Rectangle 36"/>
              <p:cNvSpPr>
                <a:spLocks noChangeArrowheads="1"/>
              </p:cNvSpPr>
              <p:nvPr/>
            </p:nvSpPr>
            <p:spPr bwMode="auto">
              <a:xfrm flipH="1">
                <a:off x="1152" y="1470"/>
                <a:ext cx="96" cy="354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17" name="Line 37"/>
              <p:cNvSpPr>
                <a:spLocks noChangeShapeType="1"/>
              </p:cNvSpPr>
              <p:nvPr/>
            </p:nvSpPr>
            <p:spPr bwMode="auto">
              <a:xfrm>
                <a:off x="1152" y="1471"/>
                <a:ext cx="92" cy="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fr-FR"/>
              </a:p>
            </p:txBody>
          </p:sp>
        </p:grpSp>
        <p:sp>
          <p:nvSpPr>
            <p:cNvPr id="122919" name="Text Box 39"/>
            <p:cNvSpPr txBox="1">
              <a:spLocks noChangeArrowheads="1"/>
            </p:cNvSpPr>
            <p:nvPr/>
          </p:nvSpPr>
          <p:spPr bwMode="auto">
            <a:xfrm rot="2103138">
              <a:off x="537" y="2401"/>
              <a:ext cx="307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PM</a:t>
              </a:r>
            </a:p>
          </p:txBody>
        </p:sp>
        <p:sp>
          <p:nvSpPr>
            <p:cNvPr id="122920" name="Line 40"/>
            <p:cNvSpPr>
              <a:spLocks noChangeShapeType="1"/>
            </p:cNvSpPr>
            <p:nvPr/>
          </p:nvSpPr>
          <p:spPr bwMode="auto">
            <a:xfrm flipH="1" flipV="1">
              <a:off x="476" y="2410"/>
              <a:ext cx="54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122921" name="Line 41"/>
            <p:cNvSpPr>
              <a:spLocks noChangeShapeType="1"/>
            </p:cNvSpPr>
            <p:nvPr/>
          </p:nvSpPr>
          <p:spPr bwMode="auto">
            <a:xfrm flipH="1">
              <a:off x="142" y="2420"/>
              <a:ext cx="3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122922" name="Line 42"/>
            <p:cNvSpPr>
              <a:spLocks noChangeShapeType="1"/>
            </p:cNvSpPr>
            <p:nvPr/>
          </p:nvSpPr>
          <p:spPr bwMode="auto">
            <a:xfrm>
              <a:off x="142" y="2420"/>
              <a:ext cx="0" cy="13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122923" name="Line 43"/>
            <p:cNvSpPr>
              <a:spLocks noChangeShapeType="1"/>
            </p:cNvSpPr>
            <p:nvPr/>
          </p:nvSpPr>
          <p:spPr bwMode="auto">
            <a:xfrm>
              <a:off x="142" y="3798"/>
              <a:ext cx="12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</p:grpSp>
      <p:grpSp>
        <p:nvGrpSpPr>
          <p:cNvPr id="122971" name="Group 91"/>
          <p:cNvGrpSpPr>
            <a:grpSpLocks/>
          </p:cNvGrpSpPr>
          <p:nvPr/>
        </p:nvGrpSpPr>
        <p:grpSpPr bwMode="auto">
          <a:xfrm>
            <a:off x="1311275" y="4097338"/>
            <a:ext cx="1031875" cy="798512"/>
            <a:chOff x="826" y="2581"/>
            <a:chExt cx="650" cy="503"/>
          </a:xfrm>
        </p:grpSpPr>
        <p:sp>
          <p:nvSpPr>
            <p:cNvPr id="122914" name="Line 34"/>
            <p:cNvSpPr>
              <a:spLocks noChangeShapeType="1"/>
            </p:cNvSpPr>
            <p:nvPr/>
          </p:nvSpPr>
          <p:spPr bwMode="auto">
            <a:xfrm flipH="1" flipV="1">
              <a:off x="826" y="2581"/>
              <a:ext cx="469" cy="3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122918" name="Line 38"/>
            <p:cNvSpPr>
              <a:spLocks noChangeShapeType="1"/>
            </p:cNvSpPr>
            <p:nvPr/>
          </p:nvSpPr>
          <p:spPr bwMode="auto">
            <a:xfrm flipH="1" flipV="1">
              <a:off x="1087" y="2795"/>
              <a:ext cx="44" cy="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sm" len="sm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122925" name="Rectangle 45"/>
            <p:cNvSpPr>
              <a:spLocks noChangeArrowheads="1"/>
            </p:cNvSpPr>
            <p:nvPr/>
          </p:nvSpPr>
          <p:spPr bwMode="auto">
            <a:xfrm rot="1246995">
              <a:off x="1225" y="2837"/>
              <a:ext cx="106" cy="2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endParaRPr lang="fr-FR"/>
            </a:p>
          </p:txBody>
        </p:sp>
        <p:sp>
          <p:nvSpPr>
            <p:cNvPr id="122950" name="Text Box 70"/>
            <p:cNvSpPr txBox="1">
              <a:spLocks noChangeArrowheads="1"/>
            </p:cNvSpPr>
            <p:nvPr/>
          </p:nvSpPr>
          <p:spPr bwMode="auto">
            <a:xfrm>
              <a:off x="1202" y="2614"/>
              <a:ext cx="2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2000">
                  <a:solidFill>
                    <a:srgbClr val="FF00FF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sz="2000" baseline="-25000">
                  <a:solidFill>
                    <a:srgbClr val="FF00FF"/>
                  </a:solidFill>
                  <a:latin typeface="Arial" charset="0"/>
                  <a:cs typeface="Arial" charset="0"/>
                </a:rPr>
                <a:t>1</a:t>
              </a:r>
              <a:endParaRPr lang="en-US" sz="2000">
                <a:solidFill>
                  <a:srgbClr val="FF00FF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22951" name="Picture 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13" y="146050"/>
            <a:ext cx="1250950" cy="890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2952" name="Picture 72"/>
          <p:cNvPicPr>
            <a:picLocks noChangeAspect="1" noChangeArrowheads="1"/>
          </p:cNvPicPr>
          <p:nvPr/>
        </p:nvPicPr>
        <p:blipFill>
          <a:blip r:embed="rId6" cstate="print"/>
          <a:srcRect r="55832"/>
          <a:stretch>
            <a:fillRect/>
          </a:stretch>
        </p:blipFill>
        <p:spPr bwMode="auto">
          <a:xfrm>
            <a:off x="8172450" y="188913"/>
            <a:ext cx="91281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3" name="Text Box 73"/>
          <p:cNvSpPr txBox="1">
            <a:spLocks noChangeArrowheads="1"/>
          </p:cNvSpPr>
          <p:nvPr/>
        </p:nvSpPr>
        <p:spPr bwMode="auto">
          <a:xfrm>
            <a:off x="196850" y="1360488"/>
            <a:ext cx="8696325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Impose locality </a:t>
            </a:r>
            <a:r>
              <a:rPr lang="en-US"/>
              <a:t>as a consequence of </a:t>
            </a:r>
            <a:r>
              <a:rPr lang="en-US">
                <a:solidFill>
                  <a:schemeClr val="accent2"/>
                </a:solidFill>
              </a:rPr>
              <a:t>relativistic causality</a:t>
            </a:r>
            <a:r>
              <a:rPr lang="en-US"/>
              <a:t>: </a:t>
            </a:r>
            <a:r>
              <a:rPr lang="en-US">
                <a:solidFill>
                  <a:schemeClr val="tx2"/>
                </a:solidFill>
              </a:rPr>
              <a:t>change of polarizer orientations</a:t>
            </a:r>
            <a:r>
              <a:rPr lang="en-US"/>
              <a:t> faster than </a:t>
            </a:r>
            <a:r>
              <a:rPr lang="en-US">
                <a:solidFill>
                  <a:schemeClr val="bg2"/>
                </a:solidFill>
              </a:rPr>
              <a:t>the time of propagation of light between the two polarizers (40 nanoseconds for </a:t>
            </a:r>
            <a:r>
              <a:rPr lang="en-US" i="1">
                <a:solidFill>
                  <a:schemeClr val="bg2"/>
                </a:solidFill>
              </a:rPr>
              <a:t>L</a:t>
            </a:r>
            <a:r>
              <a:rPr lang="en-US">
                <a:solidFill>
                  <a:schemeClr val="bg2"/>
                </a:solidFill>
              </a:rPr>
              <a:t> = 12 m)</a:t>
            </a:r>
          </a:p>
        </p:txBody>
      </p:sp>
      <p:sp>
        <p:nvSpPr>
          <p:cNvPr id="122959" name="Text Box 79"/>
          <p:cNvSpPr txBox="1">
            <a:spLocks noChangeArrowheads="1"/>
          </p:cNvSpPr>
          <p:nvPr/>
        </p:nvSpPr>
        <p:spPr bwMode="auto">
          <a:xfrm>
            <a:off x="611188" y="2636838"/>
            <a:ext cx="45497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>
                <a:sym typeface="Wingdings" pitchFamily="2" charset="2"/>
              </a:rPr>
              <a:t> Not </a:t>
            </a:r>
            <a:r>
              <a:rPr lang="en-US"/>
              <a:t>realist with massive polarizer</a:t>
            </a:r>
            <a:endParaRPr lang="en-US">
              <a:solidFill>
                <a:schemeClr val="folHlink"/>
              </a:solidFill>
              <a:sym typeface="Wingdings" pitchFamily="2" charset="2"/>
            </a:endParaRPr>
          </a:p>
        </p:txBody>
      </p:sp>
      <p:grpSp>
        <p:nvGrpSpPr>
          <p:cNvPr id="122974" name="Group 94"/>
          <p:cNvGrpSpPr>
            <a:grpSpLocks/>
          </p:cNvGrpSpPr>
          <p:nvPr/>
        </p:nvGrpSpPr>
        <p:grpSpPr bwMode="auto">
          <a:xfrm>
            <a:off x="6516688" y="2613025"/>
            <a:ext cx="2627312" cy="3663950"/>
            <a:chOff x="4105" y="1646"/>
            <a:chExt cx="1655" cy="2308"/>
          </a:xfrm>
        </p:grpSpPr>
        <p:sp>
          <p:nvSpPr>
            <p:cNvPr id="122964" name="Rectangle 84"/>
            <p:cNvSpPr>
              <a:spLocks noChangeArrowheads="1"/>
            </p:cNvSpPr>
            <p:nvPr/>
          </p:nvSpPr>
          <p:spPr bwMode="auto">
            <a:xfrm>
              <a:off x="4105" y="1646"/>
              <a:ext cx="1582" cy="2283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54000" tIns="46800" rIns="54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22960" name="Text Box 80"/>
            <p:cNvSpPr txBox="1">
              <a:spLocks noChangeArrowheads="1"/>
            </p:cNvSpPr>
            <p:nvPr/>
          </p:nvSpPr>
          <p:spPr bwMode="auto">
            <a:xfrm>
              <a:off x="4246" y="2069"/>
              <a:ext cx="1514" cy="5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54000" tIns="46800" rIns="54000" bIns="46800">
              <a:spAutoFit/>
            </a:bodyPr>
            <a:lstStyle/>
            <a:p>
              <a:pPr marL="174625" indent="-174625">
                <a:buFontTx/>
                <a:buChar char="•"/>
              </a:pPr>
              <a:r>
                <a:rPr lang="en-US"/>
                <a:t>either towards pol. in orient. </a:t>
              </a:r>
              <a:r>
                <a:rPr lang="en-US" b="1"/>
                <a:t>a</a:t>
              </a:r>
            </a:p>
          </p:txBody>
        </p:sp>
        <p:sp>
          <p:nvSpPr>
            <p:cNvPr id="122961" name="Text Box 81"/>
            <p:cNvSpPr txBox="1">
              <a:spLocks noChangeArrowheads="1"/>
            </p:cNvSpPr>
            <p:nvPr/>
          </p:nvSpPr>
          <p:spPr bwMode="auto">
            <a:xfrm>
              <a:off x="4105" y="2976"/>
              <a:ext cx="1542" cy="97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54000" tIns="46800" rIns="54000" bIns="46800">
              <a:spAutoFit/>
            </a:bodyPr>
            <a:lstStyle/>
            <a:p>
              <a:r>
                <a:rPr lang="en-US"/>
                <a:t>Equivalent to a single polarizer switching between </a:t>
              </a:r>
              <a:r>
                <a:rPr lang="en-US" b="1"/>
                <a:t>a</a:t>
              </a:r>
              <a:r>
                <a:rPr lang="en-US"/>
                <a:t> and </a:t>
              </a:r>
              <a:r>
                <a:rPr lang="en-US" b="1"/>
                <a:t>a’</a:t>
              </a:r>
              <a:endParaRPr lang="en-US"/>
            </a:p>
          </p:txBody>
        </p:sp>
        <p:sp>
          <p:nvSpPr>
            <p:cNvPr id="122962" name="Text Box 82"/>
            <p:cNvSpPr txBox="1">
              <a:spLocks noChangeArrowheads="1"/>
            </p:cNvSpPr>
            <p:nvPr/>
          </p:nvSpPr>
          <p:spPr bwMode="auto">
            <a:xfrm>
              <a:off x="4138" y="1661"/>
              <a:ext cx="1509" cy="5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54000" tIns="46800" rIns="54000" bIns="46800">
              <a:spAutoFit/>
            </a:bodyPr>
            <a:lstStyle/>
            <a:p>
              <a:r>
                <a:rPr lang="en-US"/>
                <a:t>Switch  C</a:t>
              </a:r>
              <a:r>
                <a:rPr lang="en-US" baseline="-25000"/>
                <a:t>1</a:t>
              </a:r>
              <a:r>
                <a:rPr lang="en-US"/>
                <a:t> redirects light</a:t>
              </a:r>
            </a:p>
          </p:txBody>
        </p:sp>
        <p:sp>
          <p:nvSpPr>
            <p:cNvPr id="122963" name="Text Box 83"/>
            <p:cNvSpPr txBox="1">
              <a:spLocks noChangeArrowheads="1"/>
            </p:cNvSpPr>
            <p:nvPr/>
          </p:nvSpPr>
          <p:spPr bwMode="auto">
            <a:xfrm>
              <a:off x="4246" y="2523"/>
              <a:ext cx="1514" cy="5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54000" tIns="46800" rIns="54000" bIns="46800">
              <a:spAutoFit/>
            </a:bodyPr>
            <a:lstStyle/>
            <a:p>
              <a:pPr marL="174625" indent="-174625">
                <a:buFontTx/>
                <a:buChar char="•"/>
              </a:pPr>
              <a:r>
                <a:rPr lang="en-US"/>
                <a:t>or towards pol. in orient. </a:t>
              </a:r>
              <a:r>
                <a:rPr lang="en-US" b="1"/>
                <a:t>a’</a:t>
              </a:r>
            </a:p>
          </p:txBody>
        </p:sp>
      </p:grpSp>
      <p:sp>
        <p:nvSpPr>
          <p:cNvPr id="122968" name="Text Box 88"/>
          <p:cNvSpPr txBox="1">
            <a:spLocks noChangeArrowheads="1"/>
          </p:cNvSpPr>
          <p:nvPr/>
        </p:nvSpPr>
        <p:spPr bwMode="auto">
          <a:xfrm>
            <a:off x="6473825" y="6315075"/>
            <a:ext cx="2520950" cy="427038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 sz="2200"/>
              <a:t>Idem C</a:t>
            </a:r>
            <a:r>
              <a:rPr lang="en-US" sz="2200" baseline="-25000"/>
              <a:t>2</a:t>
            </a:r>
            <a:r>
              <a:rPr lang="en-US" sz="2200"/>
              <a:t> for </a:t>
            </a:r>
            <a:r>
              <a:rPr lang="en-US" sz="2200" b="1"/>
              <a:t>b </a:t>
            </a:r>
            <a:r>
              <a:rPr lang="en-US" sz="2200"/>
              <a:t>and </a:t>
            </a:r>
            <a:r>
              <a:rPr lang="en-US" sz="2200" b="1"/>
              <a:t>b’</a:t>
            </a:r>
            <a:endParaRPr lang="en-US" sz="2200"/>
          </a:p>
        </p:txBody>
      </p:sp>
      <p:sp>
        <p:nvSpPr>
          <p:cNvPr id="122975" name="Rectangle 95"/>
          <p:cNvSpPr>
            <a:spLocks noChangeArrowheads="1"/>
          </p:cNvSpPr>
          <p:nvPr/>
        </p:nvSpPr>
        <p:spPr bwMode="auto">
          <a:xfrm>
            <a:off x="612775" y="3141663"/>
            <a:ext cx="38496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>
                <a:solidFill>
                  <a:schemeClr val="folHlink"/>
                </a:solidFill>
                <a:sym typeface="Wingdings" pitchFamily="2" charset="2"/>
              </a:rPr>
              <a:t> Possible with optical switch</a:t>
            </a:r>
          </a:p>
        </p:txBody>
      </p:sp>
      <p:grpSp>
        <p:nvGrpSpPr>
          <p:cNvPr id="122984" name="Group 104"/>
          <p:cNvGrpSpPr>
            <a:grpSpLocks/>
          </p:cNvGrpSpPr>
          <p:nvPr/>
        </p:nvGrpSpPr>
        <p:grpSpPr bwMode="auto">
          <a:xfrm>
            <a:off x="395288" y="6257925"/>
            <a:ext cx="5564187" cy="457200"/>
            <a:chOff x="249" y="3942"/>
            <a:chExt cx="3505" cy="288"/>
          </a:xfrm>
        </p:grpSpPr>
        <p:sp>
          <p:nvSpPr>
            <p:cNvPr id="122967" name="Text Box 87"/>
            <p:cNvSpPr txBox="1">
              <a:spLocks noChangeArrowheads="1"/>
            </p:cNvSpPr>
            <p:nvPr/>
          </p:nvSpPr>
          <p:spPr bwMode="auto">
            <a:xfrm>
              <a:off x="249" y="3942"/>
              <a:ext cx="1922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54000" tIns="46800" rIns="54000" bIns="46800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Between two switching:</a:t>
              </a:r>
            </a:p>
          </p:txBody>
        </p:sp>
        <p:graphicFrame>
          <p:nvGraphicFramePr>
            <p:cNvPr id="122980" name="Object 100"/>
            <p:cNvGraphicFramePr>
              <a:graphicFrameLocks noChangeAspect="1"/>
            </p:cNvGraphicFramePr>
            <p:nvPr/>
          </p:nvGraphicFramePr>
          <p:xfrm>
            <a:off x="2154" y="4020"/>
            <a:ext cx="1600" cy="176"/>
          </p:xfrm>
          <a:graphic>
            <a:graphicData uri="http://schemas.openxmlformats.org/presentationml/2006/ole">
              <p:oleObj spid="_x0000_s122980" name="Equation" r:id="rId7" imgW="2539800" imgH="279360" progId="Equation.DSMT4">
                <p:embed/>
              </p:oleObj>
            </a:graphicData>
          </a:graphic>
        </p:graphicFrame>
      </p:grpSp>
      <p:pic>
        <p:nvPicPr>
          <p:cNvPr id="122981" name="Picture 1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3284538"/>
            <a:ext cx="3925887" cy="2803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9" grpId="0"/>
      <p:bldP spid="1229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34B0-61BA-4A3C-8C60-38867E543227}" type="slidenum">
              <a:rPr lang="en-US"/>
              <a:pPr/>
              <a:t>25</a:t>
            </a:fld>
            <a:endParaRPr lang="en-US"/>
          </a:p>
        </p:txBody>
      </p:sp>
      <p:pic>
        <p:nvPicPr>
          <p:cNvPr id="123970" name="Picture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636838"/>
            <a:ext cx="1998662" cy="2592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048500" cy="1196975"/>
          </a:xfrm>
        </p:spPr>
        <p:txBody>
          <a:bodyPr/>
          <a:lstStyle/>
          <a:p>
            <a:r>
              <a:rPr lang="fr-FR" sz="3600"/>
              <a:t>Experiment with variable polarizers: results </a:t>
            </a:r>
            <a:r>
              <a:rPr lang="en-US" sz="2800">
                <a:solidFill>
                  <a:schemeClr val="tx1"/>
                </a:solidFill>
              </a:rPr>
              <a:t>AA, J. Dalibard, G. Roger, PRL 1982</a:t>
            </a:r>
          </a:p>
        </p:txBody>
      </p:sp>
      <p:sp>
        <p:nvSpPr>
          <p:cNvPr id="123907" name="Oval 3"/>
          <p:cNvSpPr>
            <a:spLocks noChangeArrowheads="1"/>
          </p:cNvSpPr>
          <p:nvPr/>
        </p:nvSpPr>
        <p:spPr bwMode="auto">
          <a:xfrm>
            <a:off x="3132138" y="3644900"/>
            <a:ext cx="358775" cy="38417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tIns="0" bIns="82800"/>
          <a:lstStyle/>
          <a:p>
            <a:pPr algn="ctr" eaLnBrk="0" hangingPunct="0"/>
            <a:r>
              <a:rPr lang="en-US" sz="2200">
                <a:latin typeface="Arial" charset="0"/>
              </a:rPr>
              <a:t>S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519488" y="3849688"/>
            <a:ext cx="10302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09" name="Line 5"/>
          <p:cNvSpPr>
            <a:spLocks noChangeShapeType="1"/>
          </p:cNvSpPr>
          <p:nvPr/>
        </p:nvSpPr>
        <p:spPr bwMode="auto">
          <a:xfrm>
            <a:off x="3986213" y="3844925"/>
            <a:ext cx="127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 flipV="1">
            <a:off x="4533900" y="3851275"/>
            <a:ext cx="9477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>
            <a:off x="5002213" y="3848100"/>
            <a:ext cx="1079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3783013" y="3402013"/>
            <a:ext cx="512762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200" i="1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sz="2200" baseline="-25000">
                <a:solidFill>
                  <a:srgbClr val="0000FF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 flipH="1">
            <a:off x="2071688" y="3849688"/>
            <a:ext cx="10302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 flipH="1">
            <a:off x="2570163" y="3849688"/>
            <a:ext cx="984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 flipH="1" flipV="1">
            <a:off x="1204913" y="3833813"/>
            <a:ext cx="866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 flipH="1" flipV="1">
            <a:off x="1474788" y="3825875"/>
            <a:ext cx="1079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2474913" y="3403600"/>
            <a:ext cx="508000" cy="334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200" i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200" baseline="-25000">
                <a:solidFill>
                  <a:srgbClr val="FF00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094288" y="4076700"/>
            <a:ext cx="311150" cy="311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2000" b="1">
                <a:latin typeface="Arial" charset="0"/>
              </a:rPr>
              <a:t>b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1265238" y="4025900"/>
            <a:ext cx="3111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b="1">
                <a:latin typeface="Arial" charset="0"/>
              </a:rPr>
              <a:t>a</a:t>
            </a:r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5480050" y="3694113"/>
            <a:ext cx="541338" cy="342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/>
              <a:t>PM</a:t>
            </a:r>
            <a:endParaRPr lang="en-US" sz="2000"/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714375" y="3694113"/>
            <a:ext cx="488950" cy="342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/>
              <a:t>PM</a:t>
            </a:r>
            <a:endParaRPr lang="en-US" sz="2000"/>
          </a:p>
        </p:txBody>
      </p:sp>
      <p:sp>
        <p:nvSpPr>
          <p:cNvPr id="123922" name="Line 18"/>
          <p:cNvSpPr>
            <a:spLocks noChangeShapeType="1"/>
          </p:cNvSpPr>
          <p:nvPr/>
        </p:nvSpPr>
        <p:spPr bwMode="auto">
          <a:xfrm>
            <a:off x="6037263" y="3890963"/>
            <a:ext cx="5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3923" name="Line 19"/>
          <p:cNvSpPr>
            <a:spLocks noChangeShapeType="1"/>
          </p:cNvSpPr>
          <p:nvPr/>
        </p:nvSpPr>
        <p:spPr bwMode="auto">
          <a:xfrm>
            <a:off x="6089650" y="3892550"/>
            <a:ext cx="1588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3924" name="Line 20"/>
          <p:cNvSpPr>
            <a:spLocks noChangeShapeType="1"/>
          </p:cNvSpPr>
          <p:nvPr/>
        </p:nvSpPr>
        <p:spPr bwMode="auto">
          <a:xfrm flipH="1">
            <a:off x="4089400" y="4806950"/>
            <a:ext cx="2009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3925" name="Line 21"/>
          <p:cNvSpPr>
            <a:spLocks noChangeShapeType="1"/>
          </p:cNvSpPr>
          <p:nvPr/>
        </p:nvSpPr>
        <p:spPr bwMode="auto">
          <a:xfrm flipH="1">
            <a:off x="508000" y="3890963"/>
            <a:ext cx="206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3926" name="Line 22"/>
          <p:cNvSpPr>
            <a:spLocks noChangeShapeType="1"/>
          </p:cNvSpPr>
          <p:nvPr/>
        </p:nvSpPr>
        <p:spPr bwMode="auto">
          <a:xfrm flipH="1">
            <a:off x="506413" y="3892550"/>
            <a:ext cx="1587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3927" name="Line 23"/>
          <p:cNvSpPr>
            <a:spLocks noChangeShapeType="1"/>
          </p:cNvSpPr>
          <p:nvPr/>
        </p:nvSpPr>
        <p:spPr bwMode="auto">
          <a:xfrm>
            <a:off x="496888" y="4806950"/>
            <a:ext cx="2008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2289175" y="4591050"/>
            <a:ext cx="2171700" cy="700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FR"/>
          </a:p>
        </p:txBody>
      </p:sp>
      <p:graphicFrame>
        <p:nvGraphicFramePr>
          <p:cNvPr id="123929" name="Object 25"/>
          <p:cNvGraphicFramePr>
            <a:graphicFrameLocks noChangeAspect="1"/>
          </p:cNvGraphicFramePr>
          <p:nvPr/>
        </p:nvGraphicFramePr>
        <p:xfrm>
          <a:off x="2471738" y="4625975"/>
          <a:ext cx="1881187" cy="633413"/>
        </p:xfrm>
        <a:graphic>
          <a:graphicData uri="http://schemas.openxmlformats.org/presentationml/2006/ole">
            <p:oleObj spid="_x0000_s123929" name="Equation" r:id="rId5" imgW="2387520" imgH="812520" progId="Equation.DSMT4">
              <p:embed/>
            </p:oleObj>
          </a:graphicData>
        </a:graphic>
      </p:graphicFrame>
      <p:sp>
        <p:nvSpPr>
          <p:cNvPr id="123930" name="Rectangle 26"/>
          <p:cNvSpPr>
            <a:spLocks noChangeArrowheads="1"/>
          </p:cNvSpPr>
          <p:nvPr/>
        </p:nvSpPr>
        <p:spPr bwMode="auto">
          <a:xfrm>
            <a:off x="5205413" y="3667125"/>
            <a:ext cx="112712" cy="412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31" name="Line 27"/>
          <p:cNvSpPr>
            <a:spLocks noChangeShapeType="1"/>
          </p:cNvSpPr>
          <p:nvPr/>
        </p:nvSpPr>
        <p:spPr bwMode="auto">
          <a:xfrm flipH="1">
            <a:off x="5210175" y="3668713"/>
            <a:ext cx="107950" cy="407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3932" name="Rectangle 28"/>
          <p:cNvSpPr>
            <a:spLocks noChangeArrowheads="1"/>
          </p:cNvSpPr>
          <p:nvPr/>
        </p:nvSpPr>
        <p:spPr bwMode="auto">
          <a:xfrm flipH="1">
            <a:off x="1316038" y="3632200"/>
            <a:ext cx="112712" cy="412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933" name="Line 29"/>
          <p:cNvSpPr>
            <a:spLocks noChangeShapeType="1"/>
          </p:cNvSpPr>
          <p:nvPr/>
        </p:nvSpPr>
        <p:spPr bwMode="auto">
          <a:xfrm>
            <a:off x="1316038" y="3633788"/>
            <a:ext cx="107950" cy="407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3934" name="Line 30"/>
          <p:cNvSpPr>
            <a:spLocks noChangeShapeType="1"/>
          </p:cNvSpPr>
          <p:nvPr/>
        </p:nvSpPr>
        <p:spPr bwMode="auto">
          <a:xfrm flipV="1">
            <a:off x="4540250" y="3238500"/>
            <a:ext cx="747713" cy="6111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3935" name="Rectangle 31"/>
          <p:cNvSpPr>
            <a:spLocks noChangeArrowheads="1"/>
          </p:cNvSpPr>
          <p:nvPr/>
        </p:nvSpPr>
        <p:spPr bwMode="auto">
          <a:xfrm rot="20353005" flipH="1">
            <a:off x="4476750" y="3651250"/>
            <a:ext cx="168275" cy="392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grpSp>
        <p:nvGrpSpPr>
          <p:cNvPr id="123936" name="Group 32"/>
          <p:cNvGrpSpPr>
            <a:grpSpLocks/>
          </p:cNvGrpSpPr>
          <p:nvPr/>
        </p:nvGrpSpPr>
        <p:grpSpPr bwMode="auto">
          <a:xfrm rot="19532247" flipH="1">
            <a:off x="5094288" y="3151188"/>
            <a:ext cx="111125" cy="412750"/>
            <a:chOff x="1152" y="1470"/>
            <a:chExt cx="96" cy="354"/>
          </a:xfrm>
        </p:grpSpPr>
        <p:sp>
          <p:nvSpPr>
            <p:cNvPr id="123937" name="Rectangle 33"/>
            <p:cNvSpPr>
              <a:spLocks noChangeArrowheads="1"/>
            </p:cNvSpPr>
            <p:nvPr/>
          </p:nvSpPr>
          <p:spPr bwMode="auto">
            <a:xfrm flipH="1">
              <a:off x="1152" y="1470"/>
              <a:ext cx="96" cy="35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38" name="Line 34"/>
            <p:cNvSpPr>
              <a:spLocks noChangeShapeType="1"/>
            </p:cNvSpPr>
            <p:nvPr/>
          </p:nvSpPr>
          <p:spPr bwMode="auto">
            <a:xfrm>
              <a:off x="1152" y="1471"/>
              <a:ext cx="92" cy="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123939" name="Line 35"/>
          <p:cNvSpPr>
            <a:spLocks noChangeShapeType="1"/>
          </p:cNvSpPr>
          <p:nvPr/>
        </p:nvSpPr>
        <p:spPr bwMode="auto">
          <a:xfrm flipV="1">
            <a:off x="4821238" y="3568700"/>
            <a:ext cx="69850" cy="555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sm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grpSp>
        <p:nvGrpSpPr>
          <p:cNvPr id="123940" name="Group 36"/>
          <p:cNvGrpSpPr>
            <a:grpSpLocks/>
          </p:cNvGrpSpPr>
          <p:nvPr/>
        </p:nvGrpSpPr>
        <p:grpSpPr bwMode="auto">
          <a:xfrm>
            <a:off x="4476750" y="2927350"/>
            <a:ext cx="1906588" cy="2219325"/>
            <a:chOff x="2858" y="2577"/>
            <a:chExt cx="1201" cy="1398"/>
          </a:xfrm>
        </p:grpSpPr>
        <p:sp>
          <p:nvSpPr>
            <p:cNvPr id="123941" name="Line 37"/>
            <p:cNvSpPr>
              <a:spLocks noChangeShapeType="1"/>
            </p:cNvSpPr>
            <p:nvPr/>
          </p:nvSpPr>
          <p:spPr bwMode="auto">
            <a:xfrm flipH="1">
              <a:off x="4059" y="2597"/>
              <a:ext cx="0" cy="13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123942" name="Line 38"/>
            <p:cNvSpPr>
              <a:spLocks noChangeShapeType="1"/>
            </p:cNvSpPr>
            <p:nvPr/>
          </p:nvSpPr>
          <p:spPr bwMode="auto">
            <a:xfrm flipH="1">
              <a:off x="2858" y="3975"/>
              <a:ext cx="12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123943" name="Text Box 39"/>
            <p:cNvSpPr txBox="1">
              <a:spLocks noChangeArrowheads="1"/>
            </p:cNvSpPr>
            <p:nvPr/>
          </p:nvSpPr>
          <p:spPr bwMode="auto">
            <a:xfrm rot="19496862" flipH="1">
              <a:off x="3353" y="2577"/>
              <a:ext cx="30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000"/>
                <a:t>PM</a:t>
              </a:r>
              <a:endParaRPr lang="en-US" sz="2000"/>
            </a:p>
          </p:txBody>
        </p:sp>
        <p:sp>
          <p:nvSpPr>
            <p:cNvPr id="123944" name="Line 40"/>
            <p:cNvSpPr>
              <a:spLocks noChangeShapeType="1"/>
            </p:cNvSpPr>
            <p:nvPr/>
          </p:nvSpPr>
          <p:spPr bwMode="auto">
            <a:xfrm flipV="1">
              <a:off x="3671" y="2593"/>
              <a:ext cx="48" cy="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123945" name="Line 41"/>
            <p:cNvSpPr>
              <a:spLocks noChangeShapeType="1"/>
            </p:cNvSpPr>
            <p:nvPr/>
          </p:nvSpPr>
          <p:spPr bwMode="auto">
            <a:xfrm>
              <a:off x="3724" y="2597"/>
              <a:ext cx="3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123946" name="Text Box 42"/>
          <p:cNvSpPr txBox="1">
            <a:spLocks noChangeArrowheads="1"/>
          </p:cNvSpPr>
          <p:nvPr/>
        </p:nvSpPr>
        <p:spPr bwMode="auto">
          <a:xfrm>
            <a:off x="4624388" y="2906713"/>
            <a:ext cx="425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2000" b="1">
                <a:latin typeface="Arial" charset="0"/>
              </a:rPr>
              <a:t>b</a:t>
            </a:r>
            <a:r>
              <a:rPr lang="fr-FR" sz="2000" b="1">
                <a:latin typeface="Arial" charset="0"/>
              </a:rPr>
              <a:t>’</a:t>
            </a:r>
            <a:endParaRPr lang="en-US" sz="2000" b="1">
              <a:latin typeface="Arial" charset="0"/>
            </a:endParaRPr>
          </a:p>
        </p:txBody>
      </p:sp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4348163" y="3243263"/>
            <a:ext cx="434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fr-FR" sz="2000">
                <a:solidFill>
                  <a:srgbClr val="FF00FF"/>
                </a:solidFill>
                <a:latin typeface="Arial" charset="0"/>
                <a:cs typeface="Arial" charset="0"/>
              </a:rPr>
              <a:t>C</a:t>
            </a:r>
            <a:r>
              <a:rPr lang="fr-FR" sz="2000" baseline="-25000">
                <a:solidFill>
                  <a:srgbClr val="FF00FF"/>
                </a:solidFill>
                <a:latin typeface="Arial" charset="0"/>
                <a:cs typeface="Arial" charset="0"/>
              </a:rPr>
              <a:t>2</a:t>
            </a:r>
            <a:endParaRPr lang="en-US" sz="2000">
              <a:solidFill>
                <a:srgbClr val="FF00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3948" name="Group 44"/>
          <p:cNvGrpSpPr>
            <a:grpSpLocks/>
          </p:cNvGrpSpPr>
          <p:nvPr/>
        </p:nvGrpSpPr>
        <p:grpSpPr bwMode="auto">
          <a:xfrm>
            <a:off x="250825" y="2851150"/>
            <a:ext cx="2117725" cy="2260600"/>
            <a:chOff x="196" y="2529"/>
            <a:chExt cx="1334" cy="1424"/>
          </a:xfrm>
        </p:grpSpPr>
        <p:sp>
          <p:nvSpPr>
            <p:cNvPr id="123949" name="Text Box 45"/>
            <p:cNvSpPr txBox="1">
              <a:spLocks noChangeArrowheads="1"/>
            </p:cNvSpPr>
            <p:nvPr/>
          </p:nvSpPr>
          <p:spPr bwMode="auto">
            <a:xfrm>
              <a:off x="1056" y="2529"/>
              <a:ext cx="26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000" b="1">
                  <a:latin typeface="Arial" charset="0"/>
                </a:rPr>
                <a:t>a</a:t>
              </a:r>
              <a:r>
                <a:rPr lang="fr-FR" sz="2000" b="1">
                  <a:latin typeface="Arial" charset="0"/>
                </a:rPr>
                <a:t>’</a:t>
              </a:r>
              <a:endParaRPr lang="en-US" sz="2000" b="1">
                <a:latin typeface="Arial" charset="0"/>
              </a:endParaRPr>
            </a:p>
          </p:txBody>
        </p:sp>
        <p:sp>
          <p:nvSpPr>
            <p:cNvPr id="123950" name="Line 46"/>
            <p:cNvSpPr>
              <a:spLocks noChangeShapeType="1"/>
            </p:cNvSpPr>
            <p:nvPr/>
          </p:nvSpPr>
          <p:spPr bwMode="auto">
            <a:xfrm flipH="1" flipV="1">
              <a:off x="892" y="2755"/>
              <a:ext cx="469" cy="3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grpSp>
          <p:nvGrpSpPr>
            <p:cNvPr id="123951" name="Group 47"/>
            <p:cNvGrpSpPr>
              <a:grpSpLocks/>
            </p:cNvGrpSpPr>
            <p:nvPr/>
          </p:nvGrpSpPr>
          <p:grpSpPr bwMode="auto">
            <a:xfrm>
              <a:off x="196" y="2556"/>
              <a:ext cx="1334" cy="1397"/>
              <a:chOff x="196" y="2556"/>
              <a:chExt cx="1334" cy="1397"/>
            </a:xfrm>
          </p:grpSpPr>
          <p:grpSp>
            <p:nvGrpSpPr>
              <p:cNvPr id="123952" name="Group 48"/>
              <p:cNvGrpSpPr>
                <a:grpSpLocks/>
              </p:cNvGrpSpPr>
              <p:nvPr/>
            </p:nvGrpSpPr>
            <p:grpSpPr bwMode="auto">
              <a:xfrm rot="2067753">
                <a:off x="938" y="2696"/>
                <a:ext cx="70" cy="260"/>
                <a:chOff x="1152" y="1470"/>
                <a:chExt cx="96" cy="354"/>
              </a:xfrm>
            </p:grpSpPr>
            <p:sp>
              <p:nvSpPr>
                <p:cNvPr id="123953" name="Rectangle 49"/>
                <p:cNvSpPr>
                  <a:spLocks noChangeArrowheads="1"/>
                </p:cNvSpPr>
                <p:nvPr/>
              </p:nvSpPr>
              <p:spPr bwMode="auto">
                <a:xfrm flipH="1">
                  <a:off x="1152" y="1470"/>
                  <a:ext cx="96" cy="354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3954" name="Line 50"/>
                <p:cNvSpPr>
                  <a:spLocks noChangeShapeType="1"/>
                </p:cNvSpPr>
                <p:nvPr/>
              </p:nvSpPr>
              <p:spPr bwMode="auto">
                <a:xfrm>
                  <a:off x="1152" y="1471"/>
                  <a:ext cx="92" cy="3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23955" name="Line 51"/>
              <p:cNvSpPr>
                <a:spLocks noChangeShapeType="1"/>
              </p:cNvSpPr>
              <p:nvPr/>
            </p:nvSpPr>
            <p:spPr bwMode="auto">
              <a:xfrm flipH="1" flipV="1">
                <a:off x="1141" y="2963"/>
                <a:ext cx="44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sm" len="sm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56" name="Text Box 52"/>
              <p:cNvSpPr txBox="1">
                <a:spLocks noChangeArrowheads="1"/>
              </p:cNvSpPr>
              <p:nvPr/>
            </p:nvSpPr>
            <p:spPr bwMode="auto">
              <a:xfrm rot="2103138">
                <a:off x="591" y="2556"/>
                <a:ext cx="307" cy="21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2000"/>
                  <a:t>PM</a:t>
                </a:r>
                <a:endParaRPr lang="en-US" sz="2000"/>
              </a:p>
            </p:txBody>
          </p:sp>
          <p:sp>
            <p:nvSpPr>
              <p:cNvPr id="123957" name="Line 53"/>
              <p:cNvSpPr>
                <a:spLocks noChangeShapeType="1"/>
              </p:cNvSpPr>
              <p:nvPr/>
            </p:nvSpPr>
            <p:spPr bwMode="auto">
              <a:xfrm flipH="1" flipV="1">
                <a:off x="536" y="2570"/>
                <a:ext cx="48" cy="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58" name="Line 54"/>
              <p:cNvSpPr>
                <a:spLocks noChangeShapeType="1"/>
              </p:cNvSpPr>
              <p:nvPr/>
            </p:nvSpPr>
            <p:spPr bwMode="auto">
              <a:xfrm flipH="1">
                <a:off x="196" y="2575"/>
                <a:ext cx="3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59" name="Line 55"/>
              <p:cNvSpPr>
                <a:spLocks noChangeShapeType="1"/>
              </p:cNvSpPr>
              <p:nvPr/>
            </p:nvSpPr>
            <p:spPr bwMode="auto">
              <a:xfrm>
                <a:off x="196" y="2575"/>
                <a:ext cx="0" cy="13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60" name="Line 56"/>
              <p:cNvSpPr>
                <a:spLocks noChangeShapeType="1"/>
              </p:cNvSpPr>
              <p:nvPr/>
            </p:nvSpPr>
            <p:spPr bwMode="auto">
              <a:xfrm>
                <a:off x="196" y="3953"/>
                <a:ext cx="12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61" name="Rectangle 57"/>
              <p:cNvSpPr>
                <a:spLocks noChangeArrowheads="1"/>
              </p:cNvSpPr>
              <p:nvPr/>
            </p:nvSpPr>
            <p:spPr bwMode="auto">
              <a:xfrm rot="1246995">
                <a:off x="1291" y="3011"/>
                <a:ext cx="106" cy="24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23962" name="Text Box 58"/>
              <p:cNvSpPr txBox="1">
                <a:spLocks noChangeArrowheads="1"/>
              </p:cNvSpPr>
              <p:nvPr/>
            </p:nvSpPr>
            <p:spPr bwMode="auto">
              <a:xfrm>
                <a:off x="1256" y="2769"/>
                <a:ext cx="27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fr-FR" sz="2000">
                    <a:solidFill>
                      <a:srgbClr val="FF00FF"/>
                    </a:solidFill>
                    <a:latin typeface="Arial" charset="0"/>
                    <a:cs typeface="Arial" charset="0"/>
                  </a:rPr>
                  <a:t>C</a:t>
                </a:r>
                <a:r>
                  <a:rPr lang="fr-FR" sz="2000" baseline="-25000">
                    <a:solidFill>
                      <a:srgbClr val="FF00FF"/>
                    </a:solidFill>
                    <a:latin typeface="Arial" charset="0"/>
                    <a:cs typeface="Arial" charset="0"/>
                  </a:rPr>
                  <a:t>1</a:t>
                </a:r>
                <a:endParaRPr lang="en-US" sz="2000">
                  <a:solidFill>
                    <a:srgbClr val="FF00FF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23963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13" y="146050"/>
            <a:ext cx="1250950" cy="890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23964" name="Picture 60"/>
          <p:cNvPicPr>
            <a:picLocks noChangeAspect="1" noChangeArrowheads="1"/>
          </p:cNvPicPr>
          <p:nvPr/>
        </p:nvPicPr>
        <p:blipFill>
          <a:blip r:embed="rId7" cstate="print"/>
          <a:srcRect r="55832"/>
          <a:stretch>
            <a:fillRect/>
          </a:stretch>
        </p:blipFill>
        <p:spPr bwMode="auto">
          <a:xfrm>
            <a:off x="8172450" y="188913"/>
            <a:ext cx="91281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65" name="Text Box 61"/>
          <p:cNvSpPr txBox="1">
            <a:spLocks noChangeArrowheads="1"/>
          </p:cNvSpPr>
          <p:nvPr/>
        </p:nvSpPr>
        <p:spPr bwMode="auto">
          <a:xfrm>
            <a:off x="196850" y="1360488"/>
            <a:ext cx="8696325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fr-FR">
                <a:solidFill>
                  <a:schemeClr val="tx2"/>
                </a:solidFill>
              </a:rPr>
              <a:t>Acousto optical switch: </a:t>
            </a:r>
            <a:r>
              <a:rPr lang="fr-FR"/>
              <a:t> change every 10 ns.  </a:t>
            </a:r>
            <a:r>
              <a:rPr lang="fr-FR">
                <a:solidFill>
                  <a:schemeClr val="tx2"/>
                </a:solidFill>
              </a:rPr>
              <a:t>Faster than propagation of light between polarizers </a:t>
            </a:r>
            <a:r>
              <a:rPr lang="fr-FR"/>
              <a:t>(40 ns) </a:t>
            </a:r>
            <a:r>
              <a:rPr lang="fr-FR">
                <a:solidFill>
                  <a:schemeClr val="folHlink"/>
                </a:solidFill>
              </a:rPr>
              <a:t>and even than time of flight of photons between the source S and each switch </a:t>
            </a:r>
            <a:r>
              <a:rPr lang="fr-FR"/>
              <a:t>(20 ns).</a:t>
            </a:r>
          </a:p>
        </p:txBody>
      </p:sp>
      <p:sp>
        <p:nvSpPr>
          <p:cNvPr id="123967" name="Text Box 63"/>
          <p:cNvSpPr txBox="1">
            <a:spLocks noChangeArrowheads="1"/>
          </p:cNvSpPr>
          <p:nvPr/>
        </p:nvSpPr>
        <p:spPr bwMode="auto">
          <a:xfrm>
            <a:off x="6588125" y="2636838"/>
            <a:ext cx="2324100" cy="26479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bg2"/>
                </a:solidFill>
              </a:rPr>
              <a:t>Difficult experiment: </a:t>
            </a:r>
            <a:r>
              <a:rPr lang="fr-FR"/>
              <a:t>reduced signal; data taking for several hours; switching not fully random</a:t>
            </a:r>
          </a:p>
        </p:txBody>
      </p:sp>
      <p:sp>
        <p:nvSpPr>
          <p:cNvPr id="123968" name="Text Box 64"/>
          <p:cNvSpPr txBox="1">
            <a:spLocks noChangeArrowheads="1"/>
          </p:cNvSpPr>
          <p:nvPr/>
        </p:nvSpPr>
        <p:spPr bwMode="auto">
          <a:xfrm>
            <a:off x="179388" y="5445125"/>
            <a:ext cx="8642350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fr-FR"/>
              <a:t>Convincing result: </a:t>
            </a:r>
            <a:r>
              <a:rPr lang="fr-FR">
                <a:solidFill>
                  <a:schemeClr val="bg2"/>
                </a:solidFill>
              </a:rPr>
              <a:t>Bell’s inequalities violated by</a:t>
            </a:r>
            <a:r>
              <a:rPr lang="fr-FR"/>
              <a:t> par 6 standard deviations. </a:t>
            </a:r>
            <a:r>
              <a:rPr lang="fr-FR">
                <a:solidFill>
                  <a:schemeClr val="hlink"/>
                </a:solidFill>
              </a:rPr>
              <a:t>Each measurement space-like separated from setting of distant polarizer:</a:t>
            </a:r>
            <a:r>
              <a:rPr lang="fr-FR"/>
              <a:t> </a:t>
            </a:r>
            <a:r>
              <a:rPr lang="fr-FR">
                <a:solidFill>
                  <a:schemeClr val="folHlink"/>
                </a:solidFill>
              </a:rPr>
              <a:t>Einstein’s causality enforced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67" grpId="0" animBg="1"/>
      <p:bldP spid="1239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1B45-FB66-41C8-BB2D-EBC43625EFE8}" type="slidenum">
              <a:rPr lang="en-US"/>
              <a:pPr/>
              <a:t>26</a:t>
            </a:fld>
            <a:endParaRPr lang="en-US"/>
          </a:p>
        </p:txBody>
      </p:sp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100013"/>
            <a:ext cx="7772400" cy="685801"/>
          </a:xfrm>
        </p:spPr>
        <p:txBody>
          <a:bodyPr/>
          <a:lstStyle/>
          <a:p>
            <a:r>
              <a:rPr lang="en-US"/>
              <a:t>Third generation experiments</a:t>
            </a:r>
          </a:p>
        </p:txBody>
      </p:sp>
      <p:pic>
        <p:nvPicPr>
          <p:cNvPr id="21528" name="Picture 1048" descr="gis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05038"/>
            <a:ext cx="2735262" cy="1933575"/>
          </a:xfrm>
          <a:prstGeom prst="rect">
            <a:avLst/>
          </a:prstGeom>
          <a:noFill/>
        </p:spPr>
      </p:pic>
      <p:sp>
        <p:nvSpPr>
          <p:cNvPr id="21529" name="Text Box 1049"/>
          <p:cNvSpPr txBox="1">
            <a:spLocks noChangeArrowheads="1"/>
          </p:cNvSpPr>
          <p:nvPr/>
        </p:nvSpPr>
        <p:spPr bwMode="auto">
          <a:xfrm>
            <a:off x="4140200" y="2276475"/>
            <a:ext cx="4679950" cy="2027238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marL="174625" indent="-174625"/>
            <a:r>
              <a:rPr lang="en-US">
                <a:solidFill>
                  <a:schemeClr val="hlink"/>
                </a:solidFill>
              </a:rPr>
              <a:t>Geneva experiment (1998): </a:t>
            </a:r>
          </a:p>
          <a:p>
            <a:pPr marL="174625" indent="-174625">
              <a:buFontTx/>
              <a:buChar char="•"/>
            </a:pPr>
            <a:r>
              <a:rPr lang="en-US"/>
              <a:t>Optical fibers of the commercial telecom network</a:t>
            </a:r>
          </a:p>
          <a:p>
            <a:pPr marL="174625" indent="-174625">
              <a:buFontTx/>
              <a:buChar char="•"/>
            </a:pPr>
            <a:r>
              <a:rPr lang="en-US">
                <a:solidFill>
                  <a:schemeClr val="folHlink"/>
                </a:solidFill>
              </a:rPr>
              <a:t>Measurements separated by 30 km</a:t>
            </a:r>
          </a:p>
          <a:p>
            <a:pPr marL="174625" indent="-174625">
              <a:spcBef>
                <a:spcPct val="30000"/>
              </a:spcBef>
            </a:pPr>
            <a:r>
              <a:rPr lang="en-US">
                <a:solidFill>
                  <a:schemeClr val="bg2"/>
                </a:solidFill>
              </a:rPr>
              <a:t>Agreement with QM.</a:t>
            </a:r>
          </a:p>
        </p:txBody>
      </p:sp>
      <p:sp>
        <p:nvSpPr>
          <p:cNvPr id="21530" name="Text Box 1050"/>
          <p:cNvSpPr txBox="1">
            <a:spLocks noChangeArrowheads="1"/>
          </p:cNvSpPr>
          <p:nvPr/>
        </p:nvSpPr>
        <p:spPr bwMode="auto">
          <a:xfrm>
            <a:off x="4211638" y="4508500"/>
            <a:ext cx="4537075" cy="2282825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Innsbruck experiment (1998):</a:t>
            </a:r>
            <a:r>
              <a:rPr lang="en-US"/>
              <a:t> variable polarizers with </a:t>
            </a:r>
            <a:r>
              <a:rPr lang="en-US">
                <a:solidFill>
                  <a:schemeClr val="folHlink"/>
                </a:solidFill>
              </a:rPr>
              <a:t>orientation chosen by a random generator</a:t>
            </a:r>
            <a:r>
              <a:rPr lang="en-US"/>
              <a:t> during the propagation of photons (several hundreds meters). </a:t>
            </a:r>
            <a:r>
              <a:rPr lang="en-US">
                <a:solidFill>
                  <a:schemeClr val="bg2"/>
                </a:solidFill>
              </a:rPr>
              <a:t>Agreement with QM.</a:t>
            </a:r>
          </a:p>
        </p:txBody>
      </p:sp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90488" y="692150"/>
            <a:ext cx="70739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Entangled photon pairs by parametric down conversion, 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well defined directions: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injected into optical fibers.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1531" name="Picture 10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1675" y="893763"/>
            <a:ext cx="1984375" cy="8429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1532" name="Text Box 1052"/>
          <p:cNvSpPr txBox="1">
            <a:spLocks noChangeArrowheads="1"/>
          </p:cNvSpPr>
          <p:nvPr/>
        </p:nvSpPr>
        <p:spPr bwMode="auto">
          <a:xfrm>
            <a:off x="827088" y="1628775"/>
            <a:ext cx="5834062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Entanglement at a very large distance</a:t>
            </a:r>
          </a:p>
        </p:txBody>
      </p:sp>
      <p:pic>
        <p:nvPicPr>
          <p:cNvPr id="21533" name="Picture 1053"/>
          <p:cNvPicPr>
            <a:picLocks noChangeAspect="1" noChangeArrowheads="1"/>
          </p:cNvPicPr>
          <p:nvPr/>
        </p:nvPicPr>
        <p:blipFill>
          <a:blip r:embed="rId5" cstate="print"/>
          <a:srcRect l="9970" t="8205" r="6891" b="19585"/>
          <a:stretch>
            <a:fillRect/>
          </a:stretch>
        </p:blipFill>
        <p:spPr bwMode="auto">
          <a:xfrm>
            <a:off x="71438" y="4460875"/>
            <a:ext cx="3995737" cy="2206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1534" name="Picture 10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681038"/>
            <a:ext cx="2089150" cy="1403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ABF1-64B6-4F49-8D39-F0A81A385B67}" type="slidenum">
              <a:rPr lang="en-US"/>
              <a:pPr/>
              <a:t>27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064500" cy="1268413"/>
          </a:xfrm>
        </p:spPr>
        <p:txBody>
          <a:bodyPr/>
          <a:lstStyle/>
          <a:p>
            <a:r>
              <a:rPr lang="en-US"/>
              <a:t>Bell’s inequalities have been violated in almost ideal experiments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0" y="2276475"/>
            <a:ext cx="4067175" cy="2790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marL="174625" indent="-174625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chemeClr val="bg2"/>
                </a:solidFill>
              </a:rPr>
              <a:t>Sources of entangled photons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more and more efficient</a:t>
            </a:r>
          </a:p>
          <a:p>
            <a:pPr marL="174625" indent="-174625">
              <a:spcBef>
                <a:spcPct val="30000"/>
              </a:spcBef>
              <a:buFontTx/>
              <a:buChar char="•"/>
            </a:pPr>
            <a:r>
              <a:rPr lang="en-US" dirty="0">
                <a:solidFill>
                  <a:schemeClr val="tx2"/>
                </a:solidFill>
              </a:rPr>
              <a:t>Relativistic separation of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measurements with variable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err="1">
                <a:solidFill>
                  <a:schemeClr val="tx2"/>
                </a:solidFill>
              </a:rPr>
              <a:t>polarizers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Orsay</a:t>
            </a:r>
            <a:r>
              <a:rPr lang="en-US" dirty="0">
                <a:solidFill>
                  <a:schemeClr val="tx2"/>
                </a:solidFill>
              </a:rPr>
              <a:t> 1982,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Innsbruck </a:t>
            </a:r>
            <a:r>
              <a:rPr lang="en-US" dirty="0">
                <a:solidFill>
                  <a:schemeClr val="tx2"/>
                </a:solidFill>
              </a:rPr>
              <a:t>1998); </a:t>
            </a:r>
            <a:r>
              <a:rPr lang="en-US" dirty="0" smtClean="0">
                <a:solidFill>
                  <a:schemeClr val="folHlink"/>
                </a:solidFill>
              </a:rPr>
              <a:t>closure </a:t>
            </a:r>
            <a:r>
              <a:rPr lang="en-US" dirty="0">
                <a:solidFill>
                  <a:schemeClr val="folHlink"/>
                </a:solidFill>
              </a:rPr>
              <a:t>of locality loophole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179388" y="1196975"/>
            <a:ext cx="8640762" cy="94615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algn="ctr"/>
            <a:r>
              <a:rPr lang="en-US" sz="2800">
                <a:solidFill>
                  <a:schemeClr val="folHlink"/>
                </a:solidFill>
              </a:rPr>
              <a:t>Results in agreement with quantum mechanics in experiments closer and closer to the GedankenExperiment: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1403350" y="6165850"/>
            <a:ext cx="6191250" cy="519113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algn="ctr"/>
            <a:r>
              <a:rPr lang="en-US" sz="2800">
                <a:solidFill>
                  <a:schemeClr val="hlink"/>
                </a:solidFill>
              </a:rPr>
              <a:t>Einstein’s local realism is untenable</a:t>
            </a:r>
          </a:p>
        </p:txBody>
      </p:sp>
      <p:pic>
        <p:nvPicPr>
          <p:cNvPr id="80928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566988"/>
            <a:ext cx="1552575" cy="6588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0930" name="Picture 34"/>
          <p:cNvPicPr>
            <a:picLocks noChangeAspect="1" noChangeArrowheads="1"/>
          </p:cNvPicPr>
          <p:nvPr/>
        </p:nvPicPr>
        <p:blipFill>
          <a:blip r:embed="rId4" cstate="print"/>
          <a:srcRect l="9970" t="8205" r="6891" b="19585"/>
          <a:stretch>
            <a:fillRect/>
          </a:stretch>
        </p:blipFill>
        <p:spPr bwMode="auto">
          <a:xfrm>
            <a:off x="6156325" y="3508375"/>
            <a:ext cx="2663825" cy="147161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0929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2713" y="3630613"/>
            <a:ext cx="2089150" cy="125571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0931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5084763"/>
            <a:ext cx="2016125" cy="984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80932" name="Picture 36"/>
          <p:cNvPicPr>
            <a:picLocks noChangeAspect="1" noChangeArrowheads="1"/>
          </p:cNvPicPr>
          <p:nvPr/>
        </p:nvPicPr>
        <p:blipFill>
          <a:blip r:embed="rId7" cstate="print"/>
          <a:srcRect r="9253" b="7243"/>
          <a:stretch>
            <a:fillRect/>
          </a:stretch>
        </p:blipFill>
        <p:spPr bwMode="auto">
          <a:xfrm>
            <a:off x="4572000" y="2349500"/>
            <a:ext cx="792163" cy="935038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</p:pic>
      <p:sp>
        <p:nvSpPr>
          <p:cNvPr id="80933" name="Rectangle 37"/>
          <p:cNvSpPr>
            <a:spLocks noChangeArrowheads="1"/>
          </p:cNvSpPr>
          <p:nvPr/>
        </p:nvSpPr>
        <p:spPr bwMode="auto">
          <a:xfrm>
            <a:off x="4283075" y="2276475"/>
            <a:ext cx="4681538" cy="108108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80934" name="Rectangle 38"/>
          <p:cNvSpPr>
            <a:spLocks noChangeArrowheads="1"/>
          </p:cNvSpPr>
          <p:nvPr/>
        </p:nvSpPr>
        <p:spPr bwMode="auto">
          <a:xfrm>
            <a:off x="3924300" y="3429000"/>
            <a:ext cx="5040313" cy="165576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179388" y="5084763"/>
            <a:ext cx="6048375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marL="177800" indent="-177800">
              <a:spcBef>
                <a:spcPct val="30000"/>
              </a:spcBef>
              <a:buFontTx/>
              <a:buChar char="•"/>
            </a:pPr>
            <a:r>
              <a:rPr lang="en-US"/>
              <a:t>Experiment with trapped ions (Boulder 2000): </a:t>
            </a:r>
            <a:r>
              <a:rPr lang="en-US">
                <a:solidFill>
                  <a:schemeClr val="folHlink"/>
                </a:solidFill>
              </a:rPr>
              <a:t>closure of the “sensitivity loophole”.</a:t>
            </a:r>
            <a:endParaRPr lang="en-US"/>
          </a:p>
        </p:txBody>
      </p:sp>
      <p:pic>
        <p:nvPicPr>
          <p:cNvPr id="80936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1725" y="2341563"/>
            <a:ext cx="1368425" cy="9191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89C7-870F-4E0B-BA49-F1EE467CF780}" type="slidenum">
              <a:rPr lang="en-US"/>
              <a:pPr/>
              <a:t>28</a:t>
            </a:fld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23850" y="2155825"/>
            <a:ext cx="8640763" cy="40814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346950" cy="765175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The failure of local realism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0825" y="836613"/>
            <a:ext cx="8405813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/>
              <a:t>Einstein had considered (in order to reject it by </a:t>
            </a:r>
            <a:r>
              <a:rPr lang="en-US" i="1"/>
              <a:t>reductio ad absurdum</a:t>
            </a:r>
            <a:r>
              <a:rPr lang="en-US"/>
              <a:t>) </a:t>
            </a:r>
            <a:r>
              <a:rPr lang="en-US">
                <a:solidFill>
                  <a:schemeClr val="accent2"/>
                </a:solidFill>
              </a:rPr>
              <a:t>the consequences of the failure of the EPR reasoning:</a:t>
            </a:r>
          </a:p>
          <a:p>
            <a:r>
              <a:rPr lang="en-US">
                <a:solidFill>
                  <a:schemeClr val="bg2"/>
                </a:solidFill>
              </a:rPr>
              <a:t>[If quantum mechanics could not be completed, one would have to]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76238" y="2133600"/>
            <a:ext cx="8767762" cy="1800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marL="174625" indent="-174625">
              <a:buFontTx/>
              <a:buChar char="•"/>
            </a:pPr>
            <a:r>
              <a:rPr lang="en-US" sz="2800">
                <a:solidFill>
                  <a:schemeClr val="bg2"/>
                </a:solidFill>
                <a:sym typeface="MT Symbol" pitchFamily="82" charset="2"/>
              </a:rPr>
              <a:t>either drop the need of the independence of the physical realities present in different parts of space</a:t>
            </a:r>
            <a:endParaRPr lang="en-US" sz="2800">
              <a:solidFill>
                <a:schemeClr val="bg2"/>
              </a:solidFill>
            </a:endParaRPr>
          </a:p>
          <a:p>
            <a:pPr marL="174625" indent="-174625">
              <a:buFontTx/>
              <a:buChar char="•"/>
            </a:pPr>
            <a:r>
              <a:rPr lang="en-US" sz="2800">
                <a:solidFill>
                  <a:schemeClr val="bg2"/>
                </a:solidFill>
                <a:sym typeface="MT Symbol" pitchFamily="82" charset="2"/>
              </a:rPr>
              <a:t>or accept that the measurement of S</a:t>
            </a:r>
            <a:r>
              <a:rPr lang="en-US" sz="2800" baseline="-25000">
                <a:solidFill>
                  <a:schemeClr val="bg2"/>
                </a:solidFill>
                <a:sym typeface="MT Symbol" pitchFamily="82" charset="2"/>
              </a:rPr>
              <a:t>1</a:t>
            </a:r>
            <a:r>
              <a:rPr lang="en-US" sz="2800">
                <a:solidFill>
                  <a:schemeClr val="bg2"/>
                </a:solidFill>
                <a:sym typeface="MT Symbol" pitchFamily="82" charset="2"/>
              </a:rPr>
              <a:t> changes (instantaneously) the real situation of S</a:t>
            </a:r>
            <a:r>
              <a:rPr lang="en-US" sz="2800" baseline="-25000">
                <a:solidFill>
                  <a:schemeClr val="bg2"/>
                </a:solidFill>
                <a:sym typeface="MT Symbol" pitchFamily="82" charset="2"/>
              </a:rPr>
              <a:t>2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116013" y="4076700"/>
            <a:ext cx="6780212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 sz="3200">
                <a:solidFill>
                  <a:schemeClr val="hlink"/>
                </a:solidFill>
              </a:rPr>
              <a:t>Quantum non locality – Quantum holism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79388" y="6400800"/>
            <a:ext cx="82073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NB: no faster than light transmission of a “utilizable” signal </a:t>
            </a:r>
            <a:r>
              <a:rPr lang="en-US"/>
              <a:t>(ask!)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9750" y="4797425"/>
            <a:ext cx="8207375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/>
              <a:t>The properties of a pair of entangled particles are more than the addition of the individual properties of the constituents of the pairs (even space like separated). </a:t>
            </a:r>
            <a:r>
              <a:rPr lang="en-US">
                <a:solidFill>
                  <a:schemeClr val="hlink"/>
                </a:solidFill>
              </a:rPr>
              <a:t>Entanglement = global property.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13F6-1AFC-454D-960D-8B4916EAECFA}" type="slidenum">
              <a:rPr lang="en-US"/>
              <a:pPr/>
              <a:t>29</a:t>
            </a:fld>
            <a:endParaRPr lang="en-US"/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285750" y="4581525"/>
            <a:ext cx="8280400" cy="21701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975"/>
            <a:ext cx="7772400" cy="1143000"/>
          </a:xfrm>
        </p:spPr>
        <p:txBody>
          <a:bodyPr/>
          <a:lstStyle/>
          <a:p>
            <a:r>
              <a:rPr lang="en-US"/>
              <a:t>Entanglement: a resource for quantum information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387350" y="2373313"/>
            <a:ext cx="8367713" cy="201285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15000"/>
              </a:spcBef>
            </a:pPr>
            <a:r>
              <a:rPr lang="en-US" dirty="0">
                <a:solidFill>
                  <a:srgbClr val="FF00FF"/>
                </a:solidFill>
              </a:rPr>
              <a:t>Hardware </a:t>
            </a:r>
            <a:r>
              <a:rPr lang="en-US" dirty="0"/>
              <a:t> based on  </a:t>
            </a:r>
            <a:r>
              <a:rPr lang="en-US" dirty="0">
                <a:solidFill>
                  <a:srgbClr val="FF00FF"/>
                </a:solidFill>
              </a:rPr>
              <a:t>different physical principles</a:t>
            </a:r>
            <a:r>
              <a:rPr lang="en-US" dirty="0"/>
              <a:t> allows emergence of  </a:t>
            </a:r>
            <a:r>
              <a:rPr lang="en-US" dirty="0">
                <a:solidFill>
                  <a:srgbClr val="009900"/>
                </a:solidFill>
              </a:rPr>
              <a:t>new concepts in information theory:</a:t>
            </a:r>
          </a:p>
          <a:p>
            <a:pPr marL="633413" lvl="1" indent="-176213">
              <a:spcBef>
                <a:spcPct val="15000"/>
              </a:spcBef>
              <a:buFontTx/>
              <a:buChar char="•"/>
            </a:pPr>
            <a:r>
              <a:rPr lang="en-US" dirty="0">
                <a:solidFill>
                  <a:srgbClr val="009900"/>
                </a:solidFill>
              </a:rPr>
              <a:t>Quantum computing </a:t>
            </a:r>
            <a:r>
              <a:rPr lang="en-US" dirty="0"/>
              <a:t>(R. Feynman 1982, D. Deutsch 1985 )</a:t>
            </a:r>
          </a:p>
          <a:p>
            <a:pPr marL="633413" lvl="1" indent="-176213">
              <a:spcBef>
                <a:spcPct val="15000"/>
              </a:spcBef>
              <a:buFontTx/>
              <a:buChar char="•"/>
            </a:pPr>
            <a:r>
              <a:rPr lang="en-US" dirty="0">
                <a:solidFill>
                  <a:srgbClr val="009900"/>
                </a:solidFill>
              </a:rPr>
              <a:t>Quantum cryptography </a:t>
            </a:r>
            <a:r>
              <a:rPr lang="en-US" dirty="0"/>
              <a:t>(Bennett Brassard 84, </a:t>
            </a:r>
            <a:r>
              <a:rPr lang="en-US" dirty="0" err="1"/>
              <a:t>Ekert</a:t>
            </a:r>
            <a:r>
              <a:rPr lang="en-US" dirty="0"/>
              <a:t> 1991)</a:t>
            </a:r>
          </a:p>
          <a:p>
            <a:pPr marL="633413" lvl="1" indent="-176213">
              <a:spcBef>
                <a:spcPct val="15000"/>
              </a:spcBef>
              <a:buFontTx/>
              <a:buChar char="•"/>
            </a:pPr>
            <a:r>
              <a:rPr lang="en-US" dirty="0">
                <a:solidFill>
                  <a:schemeClr val="folHlink"/>
                </a:solidFill>
              </a:rPr>
              <a:t>Quantum teleportation </a:t>
            </a:r>
            <a:r>
              <a:rPr lang="en-US" dirty="0"/>
              <a:t>(</a:t>
            </a:r>
            <a:r>
              <a:rPr lang="en-US" dirty="0" err="1"/>
              <a:t>BB&amp;al</a:t>
            </a:r>
            <a:r>
              <a:rPr lang="en-US" dirty="0"/>
              <a:t>., </a:t>
            </a:r>
            <a:r>
              <a:rPr lang="en-US" dirty="0" smtClean="0"/>
              <a:t>1993; Innsbruck 1997; Roma)</a:t>
            </a:r>
            <a:endParaRPr lang="en-US" dirty="0"/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381000" y="1196975"/>
            <a:ext cx="8382000" cy="1095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The understanding of the extraordinary properties of entanglement and </a:t>
            </a:r>
            <a:r>
              <a:rPr lang="en-US"/>
              <a:t>its generalization to more than two particles (GHZ)</a:t>
            </a:r>
            <a:r>
              <a:rPr lang="en-US">
                <a:solidFill>
                  <a:schemeClr val="accent2"/>
                </a:solidFill>
              </a:rPr>
              <a:t> has triggered a new research field: </a:t>
            </a:r>
            <a:r>
              <a:rPr lang="en-US">
                <a:solidFill>
                  <a:srgbClr val="FF0000"/>
                </a:solidFill>
              </a:rPr>
              <a:t>quantum information</a:t>
            </a:r>
            <a:endParaRPr lang="en-US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430213" y="4648200"/>
            <a:ext cx="8534400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Entanglement</a:t>
            </a:r>
            <a:r>
              <a:rPr lang="en-US" dirty="0"/>
              <a:t>  is at the root of </a:t>
            </a:r>
            <a:r>
              <a:rPr lang="en-US" dirty="0">
                <a:solidFill>
                  <a:srgbClr val="008000"/>
                </a:solidFill>
              </a:rPr>
              <a:t>schemes for quantum information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644525" y="5137150"/>
            <a:ext cx="4954588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93675" indent="-193675"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Quantum cryptography (Ekert scheme)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44525" y="5589588"/>
            <a:ext cx="8139113" cy="1095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93675" indent="-193675"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Quantum gates: basic components of a “would be” quantum computer…</a:t>
            </a:r>
          </a:p>
          <a:p>
            <a:pPr marL="193675" indent="-193675"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Quantum teleportation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854EB-65B7-49DC-83AF-A92632639746}" type="slidenum">
              <a:rPr lang="en-US"/>
              <a:pPr/>
              <a:t>3</a:t>
            </a:fld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963025" cy="663575"/>
          </a:xfrm>
        </p:spPr>
        <p:txBody>
          <a:bodyPr/>
          <a:lstStyle/>
          <a:p>
            <a:r>
              <a:rPr lang="en-US" sz="4800"/>
              <a:t>Einstein and quantum physics</a:t>
            </a:r>
            <a:endParaRPr lang="en-US" sz="3600">
              <a:solidFill>
                <a:srgbClr val="009900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55875" y="903288"/>
            <a:ext cx="0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fr-FR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0825" y="1263650"/>
            <a:ext cx="3849688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 founding contribution (1905)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84213" y="1766888"/>
            <a:ext cx="5543550" cy="1095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/>
              <a:t>Light is made of quanta, later named photons, which have well defined energy and momentum. </a:t>
            </a:r>
            <a:r>
              <a:rPr lang="en-US">
                <a:solidFill>
                  <a:schemeClr val="folHlink"/>
                </a:solidFill>
              </a:rPr>
              <a:t>Nobel 1922.</a:t>
            </a:r>
          </a:p>
        </p:txBody>
      </p:sp>
      <p:pic>
        <p:nvPicPr>
          <p:cNvPr id="8202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908050"/>
            <a:ext cx="1709737" cy="2735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50825" y="3141663"/>
            <a:ext cx="5054600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 fruitful objection (1935): entanglement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84213" y="3644900"/>
            <a:ext cx="8243887" cy="1095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Einstein, Podolsky, Rosen (EPR):</a:t>
            </a:r>
            <a:r>
              <a:rPr lang="en-US"/>
              <a:t> The quantum formalism allows one to envisage amazing situations </a:t>
            </a:r>
            <a:r>
              <a:rPr lang="en-US">
                <a:solidFill>
                  <a:schemeClr val="tx2"/>
                </a:solidFill>
              </a:rPr>
              <a:t>(pairs of entangled particles):</a:t>
            </a:r>
            <a:r>
              <a:rPr lang="en-US"/>
              <a:t> </a:t>
            </a:r>
            <a:r>
              <a:rPr lang="en-US">
                <a:solidFill>
                  <a:schemeClr val="bg2"/>
                </a:solidFill>
              </a:rPr>
              <a:t>the formalism must be completed.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84213" y="4941888"/>
            <a:ext cx="7921625" cy="1095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/>
              <a:t>Objection underestimated for a long time (except Bohr’s answer, 1935) until </a:t>
            </a:r>
            <a:r>
              <a:rPr lang="en-US">
                <a:solidFill>
                  <a:schemeClr val="accent2"/>
                </a:solidFill>
              </a:rPr>
              <a:t>Bell’s theorem (1964)</a:t>
            </a:r>
            <a:r>
              <a:rPr lang="en-US"/>
              <a:t> and the acknowledgement of its importance (1970-80).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03213" y="6237288"/>
            <a:ext cx="7581900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Entanglement at the core of quantum information (198x-20??)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067E-0C35-4E7A-9BEE-C6B88693C7EC}" type="slidenum">
              <a:rPr lang="en-US"/>
              <a:pPr/>
              <a:t>30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72550" cy="1052513"/>
          </a:xfrm>
        </p:spPr>
        <p:txBody>
          <a:bodyPr/>
          <a:lstStyle/>
          <a:p>
            <a:r>
              <a:rPr lang="en-US" sz="3800"/>
              <a:t>Quantum Key Distribution </a:t>
            </a:r>
            <a:br>
              <a:rPr lang="en-US" sz="3800"/>
            </a:br>
            <a:r>
              <a:rPr lang="en-US" sz="3800"/>
              <a:t>with entangled photons (Ekert)</a:t>
            </a:r>
          </a:p>
        </p:txBody>
      </p:sp>
      <p:sp>
        <p:nvSpPr>
          <p:cNvPr id="90161" name="Text Box 49"/>
          <p:cNvSpPr txBox="1">
            <a:spLocks noChangeArrowheads="1"/>
          </p:cNvSpPr>
          <p:nvPr/>
        </p:nvSpPr>
        <p:spPr bwMode="auto">
          <a:xfrm>
            <a:off x="360363" y="4437063"/>
            <a:ext cx="8642350" cy="730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olidFill>
                  <a:schemeClr val="folHlink"/>
                </a:solidFill>
              </a:rPr>
              <a:t>There is nothing to spy on the entangled flying photons: the key is created at the moment of the measurement.</a:t>
            </a:r>
          </a:p>
        </p:txBody>
      </p:sp>
      <p:sp>
        <p:nvSpPr>
          <p:cNvPr id="90162" name="Text Box 50"/>
          <p:cNvSpPr txBox="1">
            <a:spLocks noChangeArrowheads="1"/>
          </p:cNvSpPr>
          <p:nvPr/>
        </p:nvSpPr>
        <p:spPr bwMode="auto">
          <a:xfrm>
            <a:off x="179388" y="5229225"/>
            <a:ext cx="8855075" cy="1095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/>
              <a:t>If Eve chooses a particular direction of analysis, makes a measurement, and reemits a photon according to her result,</a:t>
            </a:r>
            <a:r>
              <a:rPr lang="en-US">
                <a:solidFill>
                  <a:srgbClr val="FF00FF"/>
                </a:solidFill>
              </a:rPr>
              <a:t> his maneuver leaves a trace that can be detected by doing a  Bell’s inequalities test.</a:t>
            </a:r>
          </a:p>
        </p:txBody>
      </p:sp>
      <p:sp>
        <p:nvSpPr>
          <p:cNvPr id="90181" name="Text Box 69"/>
          <p:cNvSpPr txBox="1">
            <a:spLocks noChangeArrowheads="1"/>
          </p:cNvSpPr>
          <p:nvPr/>
        </p:nvSpPr>
        <p:spPr bwMode="auto">
          <a:xfrm>
            <a:off x="152400" y="1181100"/>
            <a:ext cx="8839200" cy="730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/>
              <a:t>Alice and Bob </a:t>
            </a:r>
            <a:r>
              <a:rPr lang="en-US">
                <a:solidFill>
                  <a:srgbClr val="008000"/>
                </a:solidFill>
              </a:rPr>
              <a:t>select their analysis directions </a:t>
            </a:r>
            <a:r>
              <a:rPr lang="en-US" b="1"/>
              <a:t>a</a:t>
            </a:r>
            <a:r>
              <a:rPr lang="en-US"/>
              <a:t> et </a:t>
            </a:r>
            <a:r>
              <a:rPr lang="en-US" b="1"/>
              <a:t>b </a:t>
            </a:r>
            <a:r>
              <a:rPr lang="en-US"/>
              <a:t>randomly among  2, make measurements, </a:t>
            </a:r>
            <a:r>
              <a:rPr lang="en-US">
                <a:solidFill>
                  <a:schemeClr val="accent2"/>
                </a:solidFill>
              </a:rPr>
              <a:t>then send publicly the list of all selected directions</a:t>
            </a: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133350" y="2060575"/>
            <a:ext cx="8877300" cy="2171700"/>
            <a:chOff x="66" y="1476"/>
            <a:chExt cx="5592" cy="1368"/>
          </a:xfrm>
        </p:grpSpPr>
        <p:sp>
          <p:nvSpPr>
            <p:cNvPr id="90160" name="Text Box 48"/>
            <p:cNvSpPr txBox="1">
              <a:spLocks noChangeArrowheads="1"/>
            </p:cNvSpPr>
            <p:nvPr/>
          </p:nvSpPr>
          <p:spPr bwMode="auto">
            <a:xfrm>
              <a:off x="340" y="2614"/>
              <a:ext cx="4944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hlink"/>
                  </a:solidFill>
                </a:rPr>
                <a:t>Cases of a</a:t>
              </a:r>
              <a:r>
                <a:rPr lang="en-US">
                  <a:solidFill>
                    <a:schemeClr val="hlink"/>
                  </a:solidFill>
                </a:rPr>
                <a:t> et </a:t>
              </a:r>
              <a:r>
                <a:rPr lang="en-US" b="1">
                  <a:solidFill>
                    <a:schemeClr val="hlink"/>
                  </a:solidFill>
                </a:rPr>
                <a:t>b</a:t>
              </a:r>
              <a:r>
                <a:rPr lang="en-US">
                  <a:solidFill>
                    <a:schemeClr val="hlink"/>
                  </a:solidFill>
                </a:rPr>
                <a:t> identical : identical results </a:t>
              </a:r>
              <a:r>
                <a:rPr lang="en-US">
                  <a:solidFill>
                    <a:schemeClr val="hlink"/>
                  </a:solidFill>
                  <a:sym typeface="Symbol" pitchFamily="18" charset="2"/>
                </a:rPr>
                <a:t></a:t>
              </a:r>
              <a:r>
                <a:rPr lang="en-US">
                  <a:solidFill>
                    <a:schemeClr val="hlink"/>
                  </a:solidFill>
                </a:rPr>
                <a:t> 2 identical keys</a:t>
              </a:r>
            </a:p>
          </p:txBody>
        </p:sp>
        <p:sp>
          <p:nvSpPr>
            <p:cNvPr id="90165" name="Line 53"/>
            <p:cNvSpPr>
              <a:spLocks noChangeShapeType="1"/>
            </p:cNvSpPr>
            <p:nvPr/>
          </p:nvSpPr>
          <p:spPr bwMode="auto">
            <a:xfrm>
              <a:off x="3137" y="2151"/>
              <a:ext cx="1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166" name="Text Box 54"/>
            <p:cNvSpPr txBox="1">
              <a:spLocks noChangeArrowheads="1"/>
            </p:cNvSpPr>
            <p:nvPr/>
          </p:nvSpPr>
          <p:spPr bwMode="auto">
            <a:xfrm>
              <a:off x="2862" y="1884"/>
              <a:ext cx="293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800" b="1" i="1" dirty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r>
                <a:rPr lang="en-US" sz="1800" b="1" baseline="-25000" dirty="0">
                  <a:solidFill>
                    <a:srgbClr val="0000FF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90167" name="Line 55"/>
            <p:cNvSpPr>
              <a:spLocks noChangeShapeType="1"/>
            </p:cNvSpPr>
            <p:nvPr/>
          </p:nvSpPr>
          <p:spPr bwMode="auto">
            <a:xfrm flipH="1">
              <a:off x="1196" y="2154"/>
              <a:ext cx="126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168" name="Text Box 56"/>
            <p:cNvSpPr txBox="1">
              <a:spLocks noChangeArrowheads="1"/>
            </p:cNvSpPr>
            <p:nvPr/>
          </p:nvSpPr>
          <p:spPr bwMode="auto">
            <a:xfrm>
              <a:off x="1995" y="1761"/>
              <a:ext cx="236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600" b="1" i="1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1600" b="1" baseline="-25000">
                  <a:solidFill>
                    <a:srgbClr val="FF0000"/>
                  </a:solidFill>
                  <a:latin typeface="Symbol" pitchFamily="18" charset="2"/>
                </a:rPr>
                <a:t>1</a:t>
              </a:r>
            </a:p>
          </p:txBody>
        </p:sp>
        <p:pic>
          <p:nvPicPr>
            <p:cNvPr id="90169" name="Picture 5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96" y="1661"/>
              <a:ext cx="850" cy="85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90170" name="Picture 5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" y="1691"/>
              <a:ext cx="959" cy="79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pic>
          <p:nvPicPr>
            <p:cNvPr id="90171" name="Picture 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51" y="2003"/>
              <a:ext cx="237" cy="2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</p:pic>
        <p:sp>
          <p:nvSpPr>
            <p:cNvPr id="90172" name="Text Box 60"/>
            <p:cNvSpPr txBox="1">
              <a:spLocks noChangeArrowheads="1"/>
            </p:cNvSpPr>
            <p:nvPr/>
          </p:nvSpPr>
          <p:spPr bwMode="auto">
            <a:xfrm>
              <a:off x="1019" y="2405"/>
              <a:ext cx="415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Alice</a:t>
              </a:r>
            </a:p>
          </p:txBody>
        </p:sp>
        <p:sp>
          <p:nvSpPr>
            <p:cNvPr id="90173" name="Text Box 61"/>
            <p:cNvSpPr txBox="1">
              <a:spLocks noChangeArrowheads="1"/>
            </p:cNvSpPr>
            <p:nvPr/>
          </p:nvSpPr>
          <p:spPr bwMode="auto">
            <a:xfrm>
              <a:off x="4194" y="2405"/>
              <a:ext cx="320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Bob</a:t>
              </a:r>
            </a:p>
          </p:txBody>
        </p:sp>
        <p:pic>
          <p:nvPicPr>
            <p:cNvPr id="90176" name="Picture 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" y="1703"/>
              <a:ext cx="805" cy="8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90177" name="Rectangle 65"/>
            <p:cNvSpPr>
              <a:spLocks noChangeArrowheads="1"/>
            </p:cNvSpPr>
            <p:nvPr/>
          </p:nvSpPr>
          <p:spPr bwMode="auto">
            <a:xfrm>
              <a:off x="2017" y="1770"/>
              <a:ext cx="226" cy="27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54000" tIns="46800" rIns="54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90178" name="Text Box 66"/>
            <p:cNvSpPr txBox="1">
              <a:spLocks noChangeArrowheads="1"/>
            </p:cNvSpPr>
            <p:nvPr/>
          </p:nvSpPr>
          <p:spPr bwMode="auto">
            <a:xfrm>
              <a:off x="1791" y="1842"/>
              <a:ext cx="191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54000" tIns="46800" rIns="54000" bIns="46800">
              <a:spAutoFit/>
            </a:bodyPr>
            <a:lstStyle/>
            <a:p>
              <a:r>
                <a:rPr lang="en-US" sz="1800" b="1" i="1">
                  <a:solidFill>
                    <a:schemeClr val="hlink"/>
                  </a:solidFill>
                  <a:latin typeface="Symbol" pitchFamily="18" charset="2"/>
                </a:rPr>
                <a:t>n</a:t>
              </a:r>
              <a:r>
                <a:rPr lang="en-US" sz="1800" b="1" baseline="-25000">
                  <a:solidFill>
                    <a:schemeClr val="hlink"/>
                  </a:solidFill>
                </a:rPr>
                <a:t>1</a:t>
              </a:r>
              <a:endParaRPr lang="en-US" sz="1800" b="1" i="1">
                <a:solidFill>
                  <a:schemeClr val="hlink"/>
                </a:solidFill>
              </a:endParaRPr>
            </a:p>
          </p:txBody>
        </p:sp>
        <p:pic>
          <p:nvPicPr>
            <p:cNvPr id="90179" name="Picture 6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12" y="1635"/>
              <a:ext cx="846" cy="9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90182" name="Picture 7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7" y="1525"/>
              <a:ext cx="1111" cy="47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90186" name="Line 74"/>
            <p:cNvSpPr>
              <a:spLocks noChangeShapeType="1"/>
            </p:cNvSpPr>
            <p:nvPr/>
          </p:nvSpPr>
          <p:spPr bwMode="auto">
            <a:xfrm flipH="1">
              <a:off x="1927" y="2152"/>
              <a:ext cx="5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wrap="none" lIns="54000" tIns="46800" rIns="54000" bIns="46800">
              <a:spAutoFit/>
            </a:bodyPr>
            <a:lstStyle/>
            <a:p>
              <a:endParaRPr lang="fr-FR"/>
            </a:p>
          </p:txBody>
        </p:sp>
        <p:sp>
          <p:nvSpPr>
            <p:cNvPr id="90187" name="Line 75"/>
            <p:cNvSpPr>
              <a:spLocks noChangeShapeType="1"/>
            </p:cNvSpPr>
            <p:nvPr/>
          </p:nvSpPr>
          <p:spPr bwMode="auto">
            <a:xfrm>
              <a:off x="3068" y="2152"/>
              <a:ext cx="6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lIns="54000" tIns="46800" rIns="54000" bIns="46800">
              <a:spAutoFit/>
            </a:bodyPr>
            <a:lstStyle/>
            <a:p>
              <a:endParaRPr lang="fr-FR"/>
            </a:p>
          </p:txBody>
        </p:sp>
        <p:sp>
          <p:nvSpPr>
            <p:cNvPr id="90188" name="Text Box 76"/>
            <p:cNvSpPr txBox="1">
              <a:spLocks noChangeArrowheads="1"/>
            </p:cNvSpPr>
            <p:nvPr/>
          </p:nvSpPr>
          <p:spPr bwMode="auto">
            <a:xfrm>
              <a:off x="1882" y="2251"/>
              <a:ext cx="1361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54000" tIns="46800" rIns="54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solidFill>
                    <a:schemeClr val="accent2"/>
                  </a:solidFill>
                </a:rPr>
                <a:t>Entan</a:t>
              </a:r>
              <a:r>
                <a:rPr lang="fr-FR">
                  <a:solidFill>
                    <a:schemeClr val="hlink"/>
                  </a:solidFill>
                </a:rPr>
                <a:t>gled</a:t>
              </a:r>
              <a:r>
                <a:rPr lang="fr-FR"/>
                <a:t> </a:t>
              </a:r>
              <a:r>
                <a:rPr lang="fr-FR">
                  <a:solidFill>
                    <a:schemeClr val="accent2"/>
                  </a:solidFill>
                </a:rPr>
                <a:t>pa</a:t>
              </a:r>
              <a:r>
                <a:rPr lang="fr-FR">
                  <a:solidFill>
                    <a:schemeClr val="hlink"/>
                  </a:solidFill>
                </a:rPr>
                <a:t>irs</a:t>
              </a:r>
            </a:p>
          </p:txBody>
        </p:sp>
        <p:pic>
          <p:nvPicPr>
            <p:cNvPr id="90190" name="Picture 7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80" y="1480"/>
              <a:ext cx="694" cy="65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90189" name="Text Box 77"/>
            <p:cNvSpPr txBox="1">
              <a:spLocks noChangeArrowheads="1"/>
            </p:cNvSpPr>
            <p:nvPr/>
          </p:nvSpPr>
          <p:spPr bwMode="auto">
            <a:xfrm>
              <a:off x="3878" y="1476"/>
              <a:ext cx="298" cy="2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00FF"/>
                  </a:solidFill>
                </a:rPr>
                <a:t>Eve</a:t>
              </a:r>
            </a:p>
          </p:txBody>
        </p:sp>
        <p:sp>
          <p:nvSpPr>
            <p:cNvPr id="90164" name="Line 52"/>
            <p:cNvSpPr>
              <a:spLocks noChangeShapeType="1"/>
            </p:cNvSpPr>
            <p:nvPr/>
          </p:nvSpPr>
          <p:spPr bwMode="auto">
            <a:xfrm>
              <a:off x="2671" y="2154"/>
              <a:ext cx="150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0191" name="Text Box 79"/>
          <p:cNvSpPr txBox="1">
            <a:spLocks noChangeArrowheads="1"/>
          </p:cNvSpPr>
          <p:nvPr/>
        </p:nvSpPr>
        <p:spPr bwMode="auto">
          <a:xfrm>
            <a:off x="1258888" y="6400800"/>
            <a:ext cx="6300787" cy="457200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QKD at large distance, from space, on the agenda</a:t>
            </a:r>
          </a:p>
        </p:txBody>
      </p:sp>
      <p:sp>
        <p:nvSpPr>
          <p:cNvPr id="90193" name="Rectangle 81"/>
          <p:cNvSpPr>
            <a:spLocks noChangeArrowheads="1"/>
          </p:cNvSpPr>
          <p:nvPr/>
        </p:nvSpPr>
        <p:spPr bwMode="auto">
          <a:xfrm>
            <a:off x="107950" y="1196975"/>
            <a:ext cx="8964613" cy="3095625"/>
          </a:xfrm>
          <a:prstGeom prst="rect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lIns="54000" tIns="46800" rIns="54000" bIns="46800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3C6D-8CD8-480B-BE0A-9D77D938350D}" type="slidenum">
              <a:rPr lang="en-US"/>
              <a:pPr/>
              <a:t>31</a:t>
            </a:fld>
            <a:endParaRPr lang="en-US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207963" y="5373688"/>
            <a:ext cx="8678862" cy="14192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fr-FR"/>
              <a:t>Quantum computing?</a:t>
            </a:r>
            <a:endParaRPr lang="en-US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50825" y="811213"/>
            <a:ext cx="8893175" cy="1460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 quantum computer </a:t>
            </a:r>
            <a:r>
              <a:rPr lang="en-US"/>
              <a:t>could operate  </a:t>
            </a:r>
            <a:r>
              <a:rPr lang="en-US">
                <a:solidFill>
                  <a:schemeClr val="accent2"/>
                </a:solidFill>
              </a:rPr>
              <a:t>new types of algorithms </a:t>
            </a:r>
            <a:r>
              <a:rPr lang="en-US"/>
              <a:t>able to make calculations </a:t>
            </a:r>
            <a:r>
              <a:rPr lang="en-US">
                <a:solidFill>
                  <a:schemeClr val="accent2"/>
                </a:solidFill>
              </a:rPr>
              <a:t>exponentially faster</a:t>
            </a:r>
            <a:r>
              <a:rPr lang="en-US"/>
              <a:t> than classical computers. </a:t>
            </a:r>
            <a:r>
              <a:rPr lang="en-US">
                <a:solidFill>
                  <a:schemeClr val="bg2"/>
                </a:solidFill>
              </a:rPr>
              <a:t>Example: Shor’s algorithm for factorization of numbers: the RSA encryption method would no longer be safe</a:t>
            </a:r>
            <a:r>
              <a:rPr lang="en-US"/>
              <a:t>.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07963" y="2565400"/>
            <a:ext cx="4651375" cy="730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Fundamentally different hardware: fundamentally different software.</a:t>
            </a:r>
            <a:endParaRPr lang="en-US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50825" y="3573463"/>
            <a:ext cx="4573588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What would be a quantum computer?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50825" y="4005263"/>
            <a:ext cx="5041900" cy="1095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/>
              <a:t>An ensemble of  interconnected </a:t>
            </a:r>
            <a:r>
              <a:rPr lang="en-US">
                <a:solidFill>
                  <a:schemeClr val="accent2"/>
                </a:solidFill>
              </a:rPr>
              <a:t>quantum gates</a:t>
            </a:r>
            <a:r>
              <a:rPr lang="en-US"/>
              <a:t>, processing strings of  </a:t>
            </a:r>
            <a:r>
              <a:rPr lang="en-US">
                <a:solidFill>
                  <a:schemeClr val="accent2"/>
                </a:solidFill>
              </a:rPr>
              <a:t>entangled quantum bits (qubit: 2 level system)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830388" y="5516563"/>
            <a:ext cx="4916487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Entanglement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 massive parallelism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82575" y="5997575"/>
            <a:ext cx="8610600" cy="730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The Hilbert space </a:t>
            </a:r>
            <a:r>
              <a:rPr lang="en-US"/>
              <a:t> to describe  N entangled qubits has </a:t>
            </a:r>
            <a:r>
              <a:rPr lang="en-US">
                <a:solidFill>
                  <a:srgbClr val="FF00FF"/>
                </a:solidFill>
              </a:rPr>
              <a:t>dimension 2</a:t>
            </a:r>
            <a:r>
              <a:rPr lang="en-US" baseline="30000">
                <a:solidFill>
                  <a:srgbClr val="FF00FF"/>
                </a:solidFill>
              </a:rPr>
              <a:t>N</a:t>
            </a:r>
            <a:r>
              <a:rPr lang="en-US">
                <a:solidFill>
                  <a:srgbClr val="FF00FF"/>
                </a:solidFill>
              </a:rPr>
              <a:t> </a:t>
            </a:r>
            <a:r>
              <a:rPr lang="en-US"/>
              <a:t>! (most of that space consists of entangled states)</a:t>
            </a:r>
          </a:p>
        </p:txBody>
      </p:sp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025" y="2819400"/>
            <a:ext cx="3492500" cy="2478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5AA1-4447-46AD-AD69-745A16735E75}" type="slidenum">
              <a:rPr lang="en-US"/>
              <a:pPr/>
              <a:t>32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5175"/>
          </a:xfrm>
        </p:spPr>
        <p:txBody>
          <a:bodyPr/>
          <a:lstStyle/>
          <a:p>
            <a:r>
              <a:rPr lang="en-US" dirty="0"/>
              <a:t>A new </a:t>
            </a:r>
            <a:r>
              <a:rPr lang="en-US" dirty="0" smtClean="0"/>
              <a:t>quantum </a:t>
            </a:r>
            <a:r>
              <a:rPr lang="en-US" dirty="0"/>
              <a:t>age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79388" y="1844675"/>
            <a:ext cx="8699500" cy="2008188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 sz="2800" dirty="0">
                <a:solidFill>
                  <a:schemeClr val="hlink"/>
                </a:solidFill>
              </a:rPr>
              <a:t>Entanglement</a:t>
            </a:r>
            <a:r>
              <a:rPr lang="en-US" dirty="0"/>
              <a:t> </a:t>
            </a:r>
          </a:p>
          <a:p>
            <a:pPr marL="623888" lvl="1" indent="-166688"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A revolutionary concept</a:t>
            </a:r>
            <a:r>
              <a:rPr lang="en-US" dirty="0"/>
              <a:t>, as guessed by Einstein and Bohr, strikingly </a:t>
            </a:r>
            <a:r>
              <a:rPr lang="en-US" dirty="0">
                <a:solidFill>
                  <a:schemeClr val="accent2"/>
                </a:solidFill>
              </a:rPr>
              <a:t>demonstrated by </a:t>
            </a:r>
            <a:r>
              <a:rPr lang="en-US" dirty="0" smtClean="0">
                <a:solidFill>
                  <a:schemeClr val="accent2"/>
                </a:solidFill>
              </a:rPr>
              <a:t>Bell,</a:t>
            </a:r>
            <a:r>
              <a:rPr lang="en-US" dirty="0" smtClean="0"/>
              <a:t> put to use by Feynman et al.</a:t>
            </a:r>
            <a:endParaRPr lang="en-US" dirty="0"/>
          </a:p>
          <a:p>
            <a:pPr marL="623888" lvl="1" indent="-166688">
              <a:buFontTx/>
              <a:buChar char="•"/>
            </a:pPr>
            <a:r>
              <a:rPr lang="en-US" dirty="0">
                <a:solidFill>
                  <a:schemeClr val="tx2"/>
                </a:solidFill>
              </a:rPr>
              <a:t>Drastically different from concepts underlying the first quantum revolution</a:t>
            </a:r>
            <a:r>
              <a:rPr lang="en-US" dirty="0"/>
              <a:t> (wave particle duality)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2698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100" y="4002088"/>
            <a:ext cx="1871663" cy="1339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71438" y="3933825"/>
            <a:ext cx="3995737" cy="16144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Individual quantum objects</a:t>
            </a:r>
          </a:p>
          <a:p>
            <a:pPr marL="900113" lvl="1" indent="-188913">
              <a:buFontTx/>
              <a:buChar char="•"/>
            </a:pPr>
            <a:r>
              <a:rPr lang="en-US">
                <a:solidFill>
                  <a:schemeClr val="accent2"/>
                </a:solidFill>
              </a:rPr>
              <a:t>experimental control</a:t>
            </a:r>
          </a:p>
          <a:p>
            <a:pPr marL="900113" lvl="1" indent="-188913">
              <a:buFontTx/>
              <a:buChar char="•"/>
            </a:pPr>
            <a:r>
              <a:rPr lang="en-US"/>
              <a:t>theoretical description (quantum Monte-Carlo)</a:t>
            </a:r>
          </a:p>
        </p:txBody>
      </p:sp>
      <p:pic>
        <p:nvPicPr>
          <p:cNvPr id="12699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4078288"/>
            <a:ext cx="1236663" cy="26638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26998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4325" y="5373688"/>
            <a:ext cx="1835150" cy="140335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</p:pic>
      <p:pic>
        <p:nvPicPr>
          <p:cNvPr id="126999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4311650"/>
            <a:ext cx="1584325" cy="7667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27000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3163" y="5319713"/>
            <a:ext cx="1470025" cy="846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27001" name="Text Box 25"/>
          <p:cNvSpPr txBox="1">
            <a:spLocks noChangeArrowheads="1"/>
          </p:cNvSpPr>
          <p:nvPr/>
        </p:nvSpPr>
        <p:spPr bwMode="auto">
          <a:xfrm>
            <a:off x="250825" y="5626100"/>
            <a:ext cx="3744913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/>
              <a:t>Examples: </a:t>
            </a:r>
            <a:r>
              <a:rPr lang="en-US">
                <a:solidFill>
                  <a:schemeClr val="bg2"/>
                </a:solidFill>
              </a:rPr>
              <a:t>electrons</a:t>
            </a:r>
            <a:r>
              <a:rPr lang="en-US"/>
              <a:t>, atoms, </a:t>
            </a:r>
            <a:r>
              <a:rPr lang="en-US">
                <a:solidFill>
                  <a:schemeClr val="bg2"/>
                </a:solidFill>
              </a:rPr>
              <a:t>ions</a:t>
            </a:r>
            <a:r>
              <a:rPr lang="en-US"/>
              <a:t>, single photons, </a:t>
            </a:r>
            <a:r>
              <a:rPr lang="en-US">
                <a:solidFill>
                  <a:schemeClr val="bg2"/>
                </a:solidFill>
              </a:rPr>
              <a:t>photons pairs</a:t>
            </a:r>
          </a:p>
        </p:txBody>
      </p:sp>
      <p:sp>
        <p:nvSpPr>
          <p:cNvPr id="127002" name="Text Box 26"/>
          <p:cNvSpPr txBox="1">
            <a:spLocks noChangeArrowheads="1"/>
          </p:cNvSpPr>
          <p:nvPr/>
        </p:nvSpPr>
        <p:spPr bwMode="auto">
          <a:xfrm>
            <a:off x="538163" y="977900"/>
            <a:ext cx="7921625" cy="579438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algn="ctr"/>
            <a:r>
              <a:rPr lang="en-US" sz="3200">
                <a:solidFill>
                  <a:schemeClr val="hlink"/>
                </a:solidFill>
              </a:rPr>
              <a:t>Two concepts</a:t>
            </a:r>
            <a:r>
              <a:rPr lang="en-US" sz="3200">
                <a:solidFill>
                  <a:schemeClr val="accent2"/>
                </a:solidFill>
              </a:rPr>
              <a:t>, at the root of a new quantum era</a:t>
            </a:r>
            <a:endParaRPr lang="en-US" sz="3200"/>
          </a:p>
        </p:txBody>
      </p:sp>
      <p:sp>
        <p:nvSpPr>
          <p:cNvPr id="127003" name="Rectangle 27"/>
          <p:cNvSpPr>
            <a:spLocks noChangeArrowheads="1"/>
          </p:cNvSpPr>
          <p:nvPr/>
        </p:nvSpPr>
        <p:spPr bwMode="auto">
          <a:xfrm>
            <a:off x="100013" y="4005263"/>
            <a:ext cx="8939212" cy="2792412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lIns="54000" tIns="46800" rIns="54000" bIns="46800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9D45-5610-4085-B380-8F290F4A26A3}" type="slidenum">
              <a:rPr lang="en-US"/>
              <a:pPr/>
              <a:t>33</a:t>
            </a:fld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Towards a new technological revolution?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133350" y="836613"/>
            <a:ext cx="8877300" cy="9144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chemeClr val="accent2"/>
                </a:solidFill>
              </a:rPr>
              <a:t>Will the new conceptual revolution </a:t>
            </a:r>
            <a:r>
              <a:rPr lang="en-US" sz="2600"/>
              <a:t>(entanglement + individual quantum systems)</a:t>
            </a:r>
            <a:r>
              <a:rPr lang="en-US" sz="2600">
                <a:solidFill>
                  <a:schemeClr val="accent2"/>
                </a:solidFill>
              </a:rPr>
              <a:t> give birth</a:t>
            </a:r>
            <a:r>
              <a:rPr lang="en-US" sz="2600"/>
              <a:t> </a:t>
            </a:r>
            <a:r>
              <a:rPr lang="en-US" sz="2600">
                <a:solidFill>
                  <a:schemeClr val="hlink"/>
                </a:solidFill>
              </a:rPr>
              <a:t>to </a:t>
            </a:r>
            <a:r>
              <a:rPr lang="en-US" sz="2600">
                <a:solidFill>
                  <a:schemeClr val="tx2"/>
                </a:solidFill>
              </a:rPr>
              <a:t>a new technological revolution?</a:t>
            </a:r>
            <a:endParaRPr lang="en-US" sz="2600">
              <a:solidFill>
                <a:schemeClr val="bg2"/>
              </a:solidFill>
            </a:endParaRP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107950" y="5121275"/>
            <a:ext cx="8967788" cy="118745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most likely roadmap (as usual): </a:t>
            </a:r>
            <a:r>
              <a:rPr lang="en-US">
                <a:solidFill>
                  <a:schemeClr val="tx2"/>
                </a:solidFill>
              </a:rPr>
              <a:t>from</a:t>
            </a:r>
            <a:r>
              <a:rPr lang="en-US"/>
              <a:t> proofs of principle with well defined </a:t>
            </a:r>
            <a:r>
              <a:rPr lang="en-US">
                <a:solidFill>
                  <a:schemeClr val="tx2"/>
                </a:solidFill>
              </a:rPr>
              <a:t>elementary microscopic objects</a:t>
            </a:r>
            <a:r>
              <a:rPr lang="en-US"/>
              <a:t> (photons, atoms, ions, molecules…) </a:t>
            </a:r>
            <a:r>
              <a:rPr lang="en-US">
                <a:solidFill>
                  <a:schemeClr val="tx2"/>
                </a:solidFill>
              </a:rPr>
              <a:t>to solid state devices</a:t>
            </a:r>
            <a:r>
              <a:rPr lang="en-US"/>
              <a:t> (and continuous variables?) … </a:t>
            </a: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1116013" y="6337300"/>
            <a:ext cx="325437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A fascinating issue… 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4659313" y="6319838"/>
            <a:ext cx="3351212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we live exciting times!</a:t>
            </a:r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3276600" y="2060575"/>
            <a:ext cx="3240088" cy="1917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First quantum revolution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(wave particle </a:t>
            </a:r>
            <a:r>
              <a:rPr lang="en-US" dirty="0" smtClean="0"/>
              <a:t>duality): </a:t>
            </a:r>
            <a:r>
              <a:rPr lang="en-US" dirty="0">
                <a:solidFill>
                  <a:schemeClr val="bg2"/>
                </a:solidFill>
              </a:rPr>
              <a:t>lasers, transistors, integrated circuits </a:t>
            </a:r>
            <a:r>
              <a:rPr lang="en-US" dirty="0">
                <a:sym typeface="Symbol" pitchFamily="18" charset="2"/>
              </a:rPr>
              <a:t>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</a:rPr>
              <a:t>information society</a:t>
            </a:r>
            <a:r>
              <a:rPr 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250825" y="4221163"/>
            <a:ext cx="8642350" cy="946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Will quantum computers and quantum communication lead to the “quantum information society”?</a:t>
            </a:r>
          </a:p>
        </p:txBody>
      </p:sp>
      <p:pic>
        <p:nvPicPr>
          <p:cNvPr id="20379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3082925"/>
            <a:ext cx="1439863" cy="1076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0379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" y="1901825"/>
            <a:ext cx="1366838" cy="1131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03794" name="Picture 18"/>
          <p:cNvPicPr>
            <a:picLocks noChangeAspect="1" noChangeArrowheads="1"/>
          </p:cNvPicPr>
          <p:nvPr/>
        </p:nvPicPr>
        <p:blipFill>
          <a:blip r:embed="rId5" cstate="print"/>
          <a:srcRect l="40483" b="8914"/>
          <a:stretch>
            <a:fillRect/>
          </a:stretch>
        </p:blipFill>
        <p:spPr bwMode="auto">
          <a:xfrm>
            <a:off x="1763713" y="1989138"/>
            <a:ext cx="13684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95" name="Picture 19"/>
          <p:cNvPicPr>
            <a:picLocks noChangeAspect="1" noChangeArrowheads="1"/>
          </p:cNvPicPr>
          <p:nvPr/>
        </p:nvPicPr>
        <p:blipFill>
          <a:blip r:embed="rId6" cstate="print"/>
          <a:srcRect l="26732" t="29558" r="7314" b="19902"/>
          <a:stretch>
            <a:fillRect/>
          </a:stretch>
        </p:blipFill>
        <p:spPr bwMode="auto">
          <a:xfrm>
            <a:off x="1836738" y="3154363"/>
            <a:ext cx="1368425" cy="850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203796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2388" y="2133600"/>
            <a:ext cx="2562225" cy="18526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4" grpId="0" animBg="1"/>
      <p:bldP spid="203788" grpId="0"/>
      <p:bldP spid="203789" grpId="0"/>
      <p:bldP spid="20379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ED5E0-2770-4E3F-B9E7-428AD6A3B3D2}" type="slidenum">
              <a:rPr lang="en-US"/>
              <a:pPr/>
              <a:t>34</a:t>
            </a:fld>
            <a:endParaRPr 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5184775" cy="908050"/>
          </a:xfrm>
        </p:spPr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539750" y="1366838"/>
            <a:ext cx="3671888" cy="1917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Thanks to the brave </a:t>
            </a:r>
            <a:r>
              <a:rPr lang="en-US">
                <a:solidFill>
                  <a:schemeClr val="folHlink"/>
                </a:solidFill>
              </a:rPr>
              <a:t>young*</a:t>
            </a:r>
            <a:r>
              <a:rPr lang="en-US"/>
              <a:t> students whose involvement and enthusiasm were crucial to complete the 1982 experiments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250825" y="6381750"/>
            <a:ext cx="163671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* (in 1981- 82)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557213" y="3714752"/>
            <a:ext cx="8191500" cy="12025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 dirty="0"/>
              <a:t>to </a:t>
            </a:r>
            <a:r>
              <a:rPr lang="en-US" dirty="0">
                <a:solidFill>
                  <a:schemeClr val="accent2"/>
                </a:solidFill>
              </a:rPr>
              <a:t>Gérard Roger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André </a:t>
            </a:r>
            <a:r>
              <a:rPr lang="en-US" dirty="0" err="1">
                <a:solidFill>
                  <a:schemeClr val="accent2"/>
                </a:solidFill>
              </a:rPr>
              <a:t>Villing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whose ingenuity made the </a:t>
            </a:r>
            <a:r>
              <a:rPr lang="en-US" dirty="0" smtClean="0"/>
              <a:t>Institut </a:t>
            </a:r>
            <a:r>
              <a:rPr lang="en-US" dirty="0" err="1" smtClean="0"/>
              <a:t>d’Optique</a:t>
            </a:r>
            <a:r>
              <a:rPr lang="en-US" dirty="0" smtClean="0"/>
              <a:t> experiment </a:t>
            </a:r>
            <a:r>
              <a:rPr lang="en-US" dirty="0"/>
              <a:t>stable enough to produce reliable results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557213" y="5107005"/>
            <a:ext cx="81915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 dirty="0"/>
              <a:t>to </a:t>
            </a:r>
            <a:r>
              <a:rPr lang="en-US" dirty="0">
                <a:solidFill>
                  <a:schemeClr val="accent2"/>
                </a:solidFill>
              </a:rPr>
              <a:t>those who encouraged me</a:t>
            </a:r>
            <a:r>
              <a:rPr lang="en-US" dirty="0"/>
              <a:t> at a time when “Bell’s inequalities” was not a section of the PACS classification index</a:t>
            </a:r>
          </a:p>
        </p:txBody>
      </p:sp>
      <p:pic>
        <p:nvPicPr>
          <p:cNvPr id="15053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4563" y="192088"/>
            <a:ext cx="1660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4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8363" y="1412875"/>
            <a:ext cx="1169987" cy="16557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6877050" y="3068638"/>
            <a:ext cx="20875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Philippe Grangier</a:t>
            </a:r>
          </a:p>
        </p:txBody>
      </p:sp>
      <p:pic>
        <p:nvPicPr>
          <p:cNvPr id="150544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474788"/>
            <a:ext cx="1208087" cy="1512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5054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4388" y="1412875"/>
            <a:ext cx="1236662" cy="16557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4481513" y="3068638"/>
            <a:ext cx="16557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Jean Dalibard</a:t>
            </a:r>
          </a:p>
        </p:txBody>
      </p:sp>
      <p:pic>
        <p:nvPicPr>
          <p:cNvPr id="150546" name="Picture 18"/>
          <p:cNvPicPr>
            <a:picLocks noChangeAspect="1" noChangeArrowheads="1"/>
          </p:cNvPicPr>
          <p:nvPr/>
        </p:nvPicPr>
        <p:blipFill>
          <a:blip r:embed="rId8" cstate="print"/>
          <a:srcRect r="28464"/>
          <a:stretch>
            <a:fillRect/>
          </a:stretch>
        </p:blipFill>
        <p:spPr bwMode="auto">
          <a:xfrm>
            <a:off x="6948488" y="1412875"/>
            <a:ext cx="1655762" cy="166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graphicFrame>
        <p:nvGraphicFramePr>
          <p:cNvPr id="150547" name="Object 19"/>
          <p:cNvGraphicFramePr>
            <a:graphicFrameLocks noChangeAspect="1"/>
          </p:cNvGraphicFramePr>
          <p:nvPr/>
        </p:nvGraphicFramePr>
        <p:xfrm>
          <a:off x="250825" y="28575"/>
          <a:ext cx="1336675" cy="1023938"/>
        </p:xfrm>
        <a:graphic>
          <a:graphicData uri="http://schemas.openxmlformats.org/presentationml/2006/ole">
            <p:oleObj spid="_x0000_s150547" name="Image" r:id="rId9" imgW="1337314" imgH="1023588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0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2" grpId="0"/>
      <p:bldP spid="1505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F2F0-F420-42AA-8B98-95E0B91A1776}" type="slidenum">
              <a:rPr lang="en-US"/>
              <a:pPr/>
              <a:t>35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188913"/>
            <a:ext cx="4752975" cy="2447925"/>
          </a:xfrm>
          <a:solidFill>
            <a:schemeClr val="accent1"/>
          </a:solidFill>
        </p:spPr>
        <p:txBody>
          <a:bodyPr/>
          <a:lstStyle/>
          <a:p>
            <a:r>
              <a:rPr lang="fr-FR" sz="3600"/>
              <a:t>Bell’s inequalities at the </a:t>
            </a:r>
            <a:r>
              <a:rPr lang="fr-FR" sz="3600">
                <a:solidFill>
                  <a:schemeClr val="tx1"/>
                </a:solidFill>
              </a:rPr>
              <a:t>lab classes of the</a:t>
            </a:r>
            <a:r>
              <a:rPr lang="fr-FR" sz="3600"/>
              <a:t> </a:t>
            </a:r>
            <a:br>
              <a:rPr lang="fr-FR" sz="3600"/>
            </a:br>
            <a:r>
              <a:rPr lang="fr-FR" sz="3600"/>
              <a:t>Institut d’Optique Graduate School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611188" y="6165850"/>
            <a:ext cx="79406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http://www.institutoptique.fr/telechargement/inegalites_Bell.pdf</a:t>
            </a: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997200"/>
            <a:ext cx="3598862" cy="2606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130175"/>
            <a:ext cx="3922713" cy="59055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67F4-2C26-4A4C-BBC8-3DF7CAFBE0CF}" type="slidenum">
              <a:rPr lang="en-US"/>
              <a:pPr/>
              <a:t>36</a:t>
            </a:fld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Appendix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062038" y="2009775"/>
            <a:ext cx="7181850" cy="1311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algn="ctr"/>
            <a:r>
              <a:rPr lang="fr-FR" sz="4000">
                <a:solidFill>
                  <a:schemeClr val="hlink"/>
                </a:solidFill>
              </a:rPr>
              <a:t>No faster than light signaling with EPR pairs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CC45-B9EC-4028-8E6B-0F9E2ECC992E}" type="slidenum">
              <a:rPr lang="en-US"/>
              <a:pPr/>
              <a:t>37</a:t>
            </a:fld>
            <a:endParaRPr lang="en-US"/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395288" y="4581525"/>
            <a:ext cx="8137525" cy="1295400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95288" y="3573463"/>
            <a:ext cx="8497887" cy="647700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en-US" sz="3000" dirty="0"/>
              <a:t>No faster than light signaling with EPR entangled pairs 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2563813"/>
            <a:ext cx="8402638" cy="865187"/>
          </a:xfrm>
        </p:spPr>
        <p:txBody>
          <a:bodyPr/>
          <a:lstStyle/>
          <a:p>
            <a:pPr marL="119063" indent="-119063"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Alice changes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the setting of 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polarizer I from 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a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to 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a’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9900"/>
                </a:solidFill>
                <a:cs typeface="Times New Roman" pitchFamily="18" charset="0"/>
              </a:rPr>
              <a:t>can </a:t>
            </a:r>
            <a:r>
              <a:rPr lang="en-US" sz="2400" dirty="0" smtClean="0">
                <a:solidFill>
                  <a:srgbClr val="009900"/>
                </a:solidFill>
                <a:cs typeface="Times New Roman" pitchFamily="18" charset="0"/>
              </a:rPr>
              <a:t>Bob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instantaneously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9900"/>
                </a:solidFill>
                <a:cs typeface="Times New Roman" pitchFamily="18" charset="0"/>
              </a:rPr>
              <a:t>observe a change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9900"/>
                </a:solidFill>
                <a:cs typeface="Times New Roman" pitchFamily="18" charset="0"/>
              </a:rPr>
              <a:t>on its measurements at II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?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95288" y="3644900"/>
            <a:ext cx="241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Single detections:</a:t>
            </a:r>
          </a:p>
        </p:txBody>
      </p:sp>
      <p:graphicFrame>
        <p:nvGraphicFramePr>
          <p:cNvPr id="128007" name="Object 7"/>
          <p:cNvGraphicFramePr>
            <a:graphicFrameLocks noChangeAspect="1"/>
          </p:cNvGraphicFramePr>
          <p:nvPr/>
        </p:nvGraphicFramePr>
        <p:xfrm>
          <a:off x="3059113" y="3716338"/>
          <a:ext cx="2413000" cy="381000"/>
        </p:xfrm>
        <a:graphic>
          <a:graphicData uri="http://schemas.openxmlformats.org/presentationml/2006/ole">
            <p:oleObj spid="_x0000_s128007" name="Equation" r:id="rId4" imgW="2412720" imgH="380880" progId="Equation.DSMT4">
              <p:embed/>
            </p:oleObj>
          </a:graphicData>
        </a:graphic>
      </p:graphicFrame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5867400" y="3644900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No information about </a:t>
            </a:r>
            <a:r>
              <a:rPr lang="en-US" b="1">
                <a:solidFill>
                  <a:srgbClr val="FF00FF"/>
                </a:solidFill>
              </a:rPr>
              <a:t>a</a:t>
            </a:r>
            <a:endParaRPr lang="en-US">
              <a:solidFill>
                <a:srgbClr val="FF00FF"/>
              </a:solidFill>
            </a:endParaRPr>
          </a:p>
        </p:txBody>
      </p:sp>
      <p:grpSp>
        <p:nvGrpSpPr>
          <p:cNvPr id="128009" name="Group 9"/>
          <p:cNvGrpSpPr>
            <a:grpSpLocks/>
          </p:cNvGrpSpPr>
          <p:nvPr/>
        </p:nvGrpSpPr>
        <p:grpSpPr bwMode="auto">
          <a:xfrm>
            <a:off x="1565373" y="1196975"/>
            <a:ext cx="6030816" cy="1273175"/>
            <a:chOff x="780" y="912"/>
            <a:chExt cx="4020" cy="849"/>
          </a:xfrm>
        </p:grpSpPr>
        <p:sp>
          <p:nvSpPr>
            <p:cNvPr id="128036" name="Text Box 36"/>
            <p:cNvSpPr txBox="1">
              <a:spLocks noChangeArrowheads="1"/>
            </p:cNvSpPr>
            <p:nvPr/>
          </p:nvSpPr>
          <p:spPr bwMode="auto">
            <a:xfrm>
              <a:off x="780" y="932"/>
              <a:ext cx="324" cy="3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aseline="-25000" dirty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8010" name="Oval 10"/>
            <p:cNvSpPr>
              <a:spLocks noChangeArrowheads="1"/>
            </p:cNvSpPr>
            <p:nvPr/>
          </p:nvSpPr>
          <p:spPr bwMode="auto">
            <a:xfrm>
              <a:off x="2602" y="1202"/>
              <a:ext cx="306" cy="28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fr-FR" sz="2200">
                <a:latin typeface="Arial" charset="0"/>
              </a:endParaRPr>
            </a:p>
          </p:txBody>
        </p:sp>
        <p:grpSp>
          <p:nvGrpSpPr>
            <p:cNvPr id="128011" name="Group 11"/>
            <p:cNvGrpSpPr>
              <a:grpSpLocks/>
            </p:cNvGrpSpPr>
            <p:nvPr/>
          </p:nvGrpSpPr>
          <p:grpSpPr bwMode="auto">
            <a:xfrm>
              <a:off x="2932" y="922"/>
              <a:ext cx="1868" cy="839"/>
              <a:chOff x="6441" y="5415"/>
              <a:chExt cx="4839" cy="2505"/>
            </a:xfrm>
          </p:grpSpPr>
          <p:sp>
            <p:nvSpPr>
              <p:cNvPr id="128012" name="Line 12"/>
              <p:cNvSpPr>
                <a:spLocks noChangeShapeType="1"/>
              </p:cNvSpPr>
              <p:nvPr/>
            </p:nvSpPr>
            <p:spPr bwMode="auto">
              <a:xfrm>
                <a:off x="6441" y="6669"/>
                <a:ext cx="22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13" name="Rectangle 13"/>
              <p:cNvSpPr>
                <a:spLocks noChangeArrowheads="1"/>
              </p:cNvSpPr>
              <p:nvPr/>
            </p:nvSpPr>
            <p:spPr bwMode="auto">
              <a:xfrm>
                <a:off x="8721" y="5871"/>
                <a:ext cx="456" cy="159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14" name="Line 14"/>
              <p:cNvSpPr>
                <a:spLocks noChangeShapeType="1"/>
              </p:cNvSpPr>
              <p:nvPr/>
            </p:nvSpPr>
            <p:spPr bwMode="auto">
              <a:xfrm flipH="1">
                <a:off x="8733" y="5871"/>
                <a:ext cx="429" cy="15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15" name="Line 15"/>
              <p:cNvSpPr>
                <a:spLocks noChangeShapeType="1"/>
              </p:cNvSpPr>
              <p:nvPr/>
            </p:nvSpPr>
            <p:spPr bwMode="auto">
              <a:xfrm>
                <a:off x="7470" y="6660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18" name="Line 18"/>
              <p:cNvSpPr>
                <a:spLocks noChangeShapeType="1"/>
              </p:cNvSpPr>
              <p:nvPr/>
            </p:nvSpPr>
            <p:spPr bwMode="auto">
              <a:xfrm flipV="1">
                <a:off x="9840" y="6293"/>
                <a:ext cx="75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19" name="Line 19"/>
              <p:cNvSpPr>
                <a:spLocks noChangeShapeType="1"/>
              </p:cNvSpPr>
              <p:nvPr/>
            </p:nvSpPr>
            <p:spPr bwMode="auto">
              <a:xfrm>
                <a:off x="9840" y="7021"/>
                <a:ext cx="75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20" name="Text Box 20"/>
              <p:cNvSpPr txBox="1">
                <a:spLocks noChangeArrowheads="1"/>
              </p:cNvSpPr>
              <p:nvPr/>
            </p:nvSpPr>
            <p:spPr bwMode="auto">
              <a:xfrm>
                <a:off x="7020" y="5670"/>
                <a:ext cx="840" cy="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200" i="1">
                    <a:solidFill>
                      <a:srgbClr val="0000FF"/>
                    </a:solidFill>
                    <a:latin typeface="Symbol" pitchFamily="18" charset="2"/>
                  </a:rPr>
                  <a:t>n</a:t>
                </a:r>
                <a:r>
                  <a:rPr lang="en-US" sz="2200" baseline="-25000">
                    <a:solidFill>
                      <a:srgbClr val="0000FF"/>
                    </a:solidFill>
                    <a:latin typeface="Symbol" pitchFamily="18" charset="2"/>
                  </a:rPr>
                  <a:t>2</a:t>
                </a:r>
              </a:p>
            </p:txBody>
          </p:sp>
          <p:sp>
            <p:nvSpPr>
              <p:cNvPr id="128021" name="Text Box 21"/>
              <p:cNvSpPr txBox="1">
                <a:spLocks noChangeArrowheads="1"/>
              </p:cNvSpPr>
              <p:nvPr/>
            </p:nvSpPr>
            <p:spPr bwMode="auto">
              <a:xfrm>
                <a:off x="10440" y="5565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28022" name="Text Box 22"/>
              <p:cNvSpPr txBox="1">
                <a:spLocks noChangeArrowheads="1"/>
              </p:cNvSpPr>
              <p:nvPr/>
            </p:nvSpPr>
            <p:spPr bwMode="auto">
              <a:xfrm>
                <a:off x="10440" y="681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+1</a:t>
                </a:r>
              </a:p>
            </p:txBody>
          </p:sp>
          <p:sp>
            <p:nvSpPr>
              <p:cNvPr id="128023" name="Text Box 23"/>
              <p:cNvSpPr txBox="1">
                <a:spLocks noChangeArrowheads="1"/>
              </p:cNvSpPr>
              <p:nvPr/>
            </p:nvSpPr>
            <p:spPr bwMode="auto">
              <a:xfrm>
                <a:off x="10440" y="687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+1</a:t>
                </a:r>
              </a:p>
            </p:txBody>
          </p:sp>
          <p:sp>
            <p:nvSpPr>
              <p:cNvPr id="128024" name="Text Box 24"/>
              <p:cNvSpPr txBox="1">
                <a:spLocks noChangeArrowheads="1"/>
              </p:cNvSpPr>
              <p:nvPr/>
            </p:nvSpPr>
            <p:spPr bwMode="auto">
              <a:xfrm>
                <a:off x="10286" y="690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 dirty="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r>
                  <a:rPr lang="en-US" baseline="-25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28025" name="Text Box 25"/>
              <p:cNvSpPr txBox="1">
                <a:spLocks noChangeArrowheads="1"/>
              </p:cNvSpPr>
              <p:nvPr/>
            </p:nvSpPr>
            <p:spPr bwMode="auto">
              <a:xfrm>
                <a:off x="10286" y="5415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 dirty="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baseline="-25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28016" name="Line 16"/>
              <p:cNvSpPr>
                <a:spLocks noChangeShapeType="1"/>
              </p:cNvSpPr>
              <p:nvPr/>
            </p:nvSpPr>
            <p:spPr bwMode="auto">
              <a:xfrm flipV="1">
                <a:off x="9210" y="6038"/>
                <a:ext cx="1230" cy="58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17" name="Line 17"/>
              <p:cNvSpPr>
                <a:spLocks noChangeShapeType="1"/>
              </p:cNvSpPr>
              <p:nvPr/>
            </p:nvSpPr>
            <p:spPr bwMode="auto">
              <a:xfrm>
                <a:off x="9210" y="6728"/>
                <a:ext cx="1230" cy="58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8026" name="Line 26"/>
            <p:cNvSpPr>
              <a:spLocks noChangeShapeType="1"/>
            </p:cNvSpPr>
            <p:nvPr/>
          </p:nvSpPr>
          <p:spPr bwMode="auto">
            <a:xfrm flipH="1">
              <a:off x="1697" y="1342"/>
              <a:ext cx="8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27" name="Rectangle 27"/>
            <p:cNvSpPr>
              <a:spLocks noChangeArrowheads="1"/>
            </p:cNvSpPr>
            <p:nvPr/>
          </p:nvSpPr>
          <p:spPr bwMode="auto">
            <a:xfrm flipH="1">
              <a:off x="1521" y="1075"/>
              <a:ext cx="176" cy="53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28" name="Line 28"/>
            <p:cNvSpPr>
              <a:spLocks noChangeShapeType="1"/>
            </p:cNvSpPr>
            <p:nvPr/>
          </p:nvSpPr>
          <p:spPr bwMode="auto">
            <a:xfrm>
              <a:off x="1527" y="1075"/>
              <a:ext cx="165" cy="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29" name="Line 29"/>
            <p:cNvSpPr>
              <a:spLocks noChangeShapeType="1"/>
            </p:cNvSpPr>
            <p:nvPr/>
          </p:nvSpPr>
          <p:spPr bwMode="auto">
            <a:xfrm flipH="1">
              <a:off x="2168" y="1339"/>
              <a:ext cx="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30" name="Line 30"/>
            <p:cNvSpPr>
              <a:spLocks noChangeShapeType="1"/>
            </p:cNvSpPr>
            <p:nvPr/>
          </p:nvSpPr>
          <p:spPr bwMode="auto">
            <a:xfrm flipH="1" flipV="1">
              <a:off x="1033" y="1131"/>
              <a:ext cx="475" cy="1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32" name="Line 32"/>
            <p:cNvSpPr>
              <a:spLocks noChangeShapeType="1"/>
            </p:cNvSpPr>
            <p:nvPr/>
          </p:nvSpPr>
          <p:spPr bwMode="auto">
            <a:xfrm flipH="1" flipV="1">
              <a:off x="1236" y="1216"/>
              <a:ext cx="28" cy="1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33" name="Line 33"/>
            <p:cNvSpPr>
              <a:spLocks noChangeShapeType="1"/>
            </p:cNvSpPr>
            <p:nvPr/>
          </p:nvSpPr>
          <p:spPr bwMode="auto">
            <a:xfrm flipH="1">
              <a:off x="1236" y="1460"/>
              <a:ext cx="28" cy="1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34" name="Text Box 34"/>
            <p:cNvSpPr txBox="1">
              <a:spLocks noChangeArrowheads="1"/>
            </p:cNvSpPr>
            <p:nvPr/>
          </p:nvSpPr>
          <p:spPr bwMode="auto">
            <a:xfrm>
              <a:off x="2067" y="1013"/>
              <a:ext cx="333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200" i="1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200" baseline="-25000">
                  <a:solidFill>
                    <a:srgbClr val="FF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128035" name="Text Box 35"/>
            <p:cNvSpPr txBox="1">
              <a:spLocks noChangeArrowheads="1"/>
            </p:cNvSpPr>
            <p:nvPr/>
          </p:nvSpPr>
          <p:spPr bwMode="auto">
            <a:xfrm>
              <a:off x="816" y="1369"/>
              <a:ext cx="324" cy="3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aseline="-25000" dirty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8037" name="Text Box 37"/>
            <p:cNvSpPr txBox="1">
              <a:spLocks noChangeArrowheads="1"/>
            </p:cNvSpPr>
            <p:nvPr/>
          </p:nvSpPr>
          <p:spPr bwMode="auto">
            <a:xfrm>
              <a:off x="1296" y="912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/>
                <a:t>I</a:t>
              </a:r>
            </a:p>
          </p:txBody>
        </p:sp>
        <p:sp>
          <p:nvSpPr>
            <p:cNvPr id="128038" name="Text Box 38"/>
            <p:cNvSpPr txBox="1">
              <a:spLocks noChangeArrowheads="1"/>
            </p:cNvSpPr>
            <p:nvPr/>
          </p:nvSpPr>
          <p:spPr bwMode="auto">
            <a:xfrm>
              <a:off x="3984" y="912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/>
                <a:t>II</a:t>
              </a:r>
            </a:p>
          </p:txBody>
        </p:sp>
        <p:sp>
          <p:nvSpPr>
            <p:cNvPr id="128039" name="Text Box 39"/>
            <p:cNvSpPr txBox="1">
              <a:spLocks noChangeArrowheads="1"/>
            </p:cNvSpPr>
            <p:nvPr/>
          </p:nvSpPr>
          <p:spPr bwMode="auto">
            <a:xfrm>
              <a:off x="3497" y="969"/>
              <a:ext cx="267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2200" b="1">
                  <a:latin typeface="Arial" charset="0"/>
                </a:rPr>
                <a:t>b</a:t>
              </a:r>
            </a:p>
          </p:txBody>
        </p:sp>
        <p:sp>
          <p:nvSpPr>
            <p:cNvPr id="128040" name="Text Box 40"/>
            <p:cNvSpPr txBox="1">
              <a:spLocks noChangeArrowheads="1"/>
            </p:cNvSpPr>
            <p:nvPr/>
          </p:nvSpPr>
          <p:spPr bwMode="auto">
            <a:xfrm>
              <a:off x="1737" y="929"/>
              <a:ext cx="267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200" b="1">
                  <a:latin typeface="Arial" charset="0"/>
                </a:rPr>
                <a:t>a</a:t>
              </a:r>
            </a:p>
          </p:txBody>
        </p:sp>
        <p:sp>
          <p:nvSpPr>
            <p:cNvPr id="128041" name="Text Box 41"/>
            <p:cNvSpPr txBox="1">
              <a:spLocks noChangeArrowheads="1"/>
            </p:cNvSpPr>
            <p:nvPr/>
          </p:nvSpPr>
          <p:spPr bwMode="auto">
            <a:xfrm>
              <a:off x="2712" y="1248"/>
              <a:ext cx="144" cy="20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</a:p>
          </p:txBody>
        </p:sp>
        <p:sp>
          <p:nvSpPr>
            <p:cNvPr id="128031" name="Line 31"/>
            <p:cNvSpPr>
              <a:spLocks noChangeShapeType="1"/>
            </p:cNvSpPr>
            <p:nvPr/>
          </p:nvSpPr>
          <p:spPr bwMode="auto">
            <a:xfrm flipH="1">
              <a:off x="1070" y="1362"/>
              <a:ext cx="438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8042" name="Text Box 42"/>
          <p:cNvSpPr txBox="1">
            <a:spLocks noChangeArrowheads="1"/>
          </p:cNvSpPr>
          <p:nvPr/>
        </p:nvSpPr>
        <p:spPr bwMode="auto">
          <a:xfrm>
            <a:off x="357188" y="4730750"/>
            <a:ext cx="241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Joint detections:</a:t>
            </a:r>
          </a:p>
        </p:txBody>
      </p:sp>
      <p:sp>
        <p:nvSpPr>
          <p:cNvPr id="128043" name="Text Box 43"/>
          <p:cNvSpPr txBox="1">
            <a:spLocks noChangeArrowheads="1"/>
          </p:cNvSpPr>
          <p:nvPr/>
        </p:nvSpPr>
        <p:spPr bwMode="auto">
          <a:xfrm>
            <a:off x="2700338" y="5373688"/>
            <a:ext cx="3529012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FF"/>
                </a:solidFill>
              </a:rPr>
              <a:t>Instantaneous change !</a:t>
            </a:r>
          </a:p>
        </p:txBody>
      </p:sp>
      <p:sp>
        <p:nvSpPr>
          <p:cNvPr id="128044" name="Text Box 44"/>
          <p:cNvSpPr txBox="1">
            <a:spLocks noChangeArrowheads="1"/>
          </p:cNvSpPr>
          <p:nvPr/>
        </p:nvSpPr>
        <p:spPr bwMode="auto">
          <a:xfrm>
            <a:off x="755650" y="6237288"/>
            <a:ext cx="7561263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Faster than light signaling ?</a:t>
            </a:r>
          </a:p>
        </p:txBody>
      </p:sp>
      <p:sp>
        <p:nvSpPr>
          <p:cNvPr id="128047" name="Freeform 47"/>
          <p:cNvSpPr>
            <a:spLocks/>
          </p:cNvSpPr>
          <p:nvPr/>
        </p:nvSpPr>
        <p:spPr bwMode="auto">
          <a:xfrm>
            <a:off x="971550" y="969963"/>
            <a:ext cx="1919288" cy="803275"/>
          </a:xfrm>
          <a:custGeom>
            <a:avLst/>
            <a:gdLst/>
            <a:ahLst/>
            <a:cxnLst>
              <a:cxn ang="0">
                <a:pos x="0" y="506"/>
              </a:cxn>
              <a:cxn ang="0">
                <a:pos x="136" y="143"/>
              </a:cxn>
              <a:cxn ang="0">
                <a:pos x="726" y="7"/>
              </a:cxn>
              <a:cxn ang="0">
                <a:pos x="1134" y="188"/>
              </a:cxn>
              <a:cxn ang="0">
                <a:pos x="1179" y="279"/>
              </a:cxn>
            </a:cxnLst>
            <a:rect l="0" t="0" r="r" b="b"/>
            <a:pathLst>
              <a:path w="1209" h="506">
                <a:moveTo>
                  <a:pt x="0" y="506"/>
                </a:moveTo>
                <a:cubicBezTo>
                  <a:pt x="7" y="366"/>
                  <a:pt x="15" y="226"/>
                  <a:pt x="136" y="143"/>
                </a:cubicBezTo>
                <a:cubicBezTo>
                  <a:pt x="257" y="60"/>
                  <a:pt x="560" y="0"/>
                  <a:pt x="726" y="7"/>
                </a:cubicBezTo>
                <a:cubicBezTo>
                  <a:pt x="892" y="14"/>
                  <a:pt x="1059" y="143"/>
                  <a:pt x="1134" y="188"/>
                </a:cubicBezTo>
                <a:cubicBezTo>
                  <a:pt x="1209" y="233"/>
                  <a:pt x="1179" y="264"/>
                  <a:pt x="1179" y="27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8048" name="Line 48"/>
          <p:cNvSpPr>
            <a:spLocks noChangeShapeType="1"/>
          </p:cNvSpPr>
          <p:nvPr/>
        </p:nvSpPr>
        <p:spPr bwMode="auto">
          <a:xfrm flipV="1">
            <a:off x="1547813" y="1014413"/>
            <a:ext cx="160337" cy="34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8050" name="Rectangle 50"/>
          <p:cNvSpPr>
            <a:spLocks noChangeArrowheads="1"/>
          </p:cNvSpPr>
          <p:nvPr/>
        </p:nvSpPr>
        <p:spPr bwMode="auto">
          <a:xfrm>
            <a:off x="7092854" y="1314450"/>
            <a:ext cx="288925" cy="2889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grpSp>
        <p:nvGrpSpPr>
          <p:cNvPr id="128051" name="Group 51"/>
          <p:cNvGrpSpPr>
            <a:grpSpLocks/>
          </p:cNvGrpSpPr>
          <p:nvPr/>
        </p:nvGrpSpPr>
        <p:grpSpPr bwMode="auto">
          <a:xfrm>
            <a:off x="7407207" y="1466850"/>
            <a:ext cx="576263" cy="358775"/>
            <a:chOff x="4724" y="697"/>
            <a:chExt cx="363" cy="226"/>
          </a:xfrm>
        </p:grpSpPr>
        <p:sp>
          <p:nvSpPr>
            <p:cNvPr id="128052" name="Line 52"/>
            <p:cNvSpPr>
              <a:spLocks noChangeShapeType="1"/>
            </p:cNvSpPr>
            <p:nvPr/>
          </p:nvSpPr>
          <p:spPr bwMode="auto">
            <a:xfrm>
              <a:off x="4724" y="697"/>
              <a:ext cx="363" cy="226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128053" name="Line 53"/>
            <p:cNvSpPr>
              <a:spLocks noChangeShapeType="1"/>
            </p:cNvSpPr>
            <p:nvPr/>
          </p:nvSpPr>
          <p:spPr bwMode="auto">
            <a:xfrm>
              <a:off x="4921" y="815"/>
              <a:ext cx="54" cy="42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128054" name="Rectangle 54"/>
          <p:cNvSpPr>
            <a:spLocks noChangeArrowheads="1"/>
          </p:cNvSpPr>
          <p:nvPr/>
        </p:nvSpPr>
        <p:spPr bwMode="auto">
          <a:xfrm flipV="1">
            <a:off x="7092280" y="2066925"/>
            <a:ext cx="288925" cy="2889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grpSp>
        <p:nvGrpSpPr>
          <p:cNvPr id="128055" name="Group 55"/>
          <p:cNvGrpSpPr>
            <a:grpSpLocks/>
          </p:cNvGrpSpPr>
          <p:nvPr/>
        </p:nvGrpSpPr>
        <p:grpSpPr bwMode="auto">
          <a:xfrm flipV="1">
            <a:off x="7408388" y="1989138"/>
            <a:ext cx="608013" cy="214312"/>
            <a:chOff x="4724" y="697"/>
            <a:chExt cx="363" cy="226"/>
          </a:xfrm>
        </p:grpSpPr>
        <p:sp>
          <p:nvSpPr>
            <p:cNvPr id="128056" name="Line 56"/>
            <p:cNvSpPr>
              <a:spLocks noChangeShapeType="1"/>
            </p:cNvSpPr>
            <p:nvPr/>
          </p:nvSpPr>
          <p:spPr bwMode="auto">
            <a:xfrm>
              <a:off x="4724" y="697"/>
              <a:ext cx="363" cy="226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128057" name="Line 57"/>
            <p:cNvSpPr>
              <a:spLocks noChangeShapeType="1"/>
            </p:cNvSpPr>
            <p:nvPr/>
          </p:nvSpPr>
          <p:spPr bwMode="auto">
            <a:xfrm>
              <a:off x="4921" y="815"/>
              <a:ext cx="54" cy="42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</p:grpSp>
      <p:graphicFrame>
        <p:nvGraphicFramePr>
          <p:cNvPr id="128058" name="Object 58"/>
          <p:cNvGraphicFramePr>
            <a:graphicFrameLocks noChangeAspect="1"/>
          </p:cNvGraphicFramePr>
          <p:nvPr/>
        </p:nvGraphicFramePr>
        <p:xfrm>
          <a:off x="3141663" y="4625975"/>
          <a:ext cx="4699000" cy="723900"/>
        </p:xfrm>
        <a:graphic>
          <a:graphicData uri="http://schemas.openxmlformats.org/presentationml/2006/ole">
            <p:oleObj spid="_x0000_s128058" name="Equation" r:id="rId5" imgW="4698720" imgH="723600" progId="Equation.DSMT4">
              <p:embed/>
            </p:oleObj>
          </a:graphicData>
        </a:graphic>
      </p:graphicFrame>
      <p:pic>
        <p:nvPicPr>
          <p:cNvPr id="128059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952500"/>
            <a:ext cx="1368425" cy="582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28045" name="Picture 45" descr="j01953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70049" y="1412776"/>
            <a:ext cx="917575" cy="936625"/>
          </a:xfrm>
          <a:prstGeom prst="rect">
            <a:avLst/>
          </a:prstGeom>
          <a:noFill/>
        </p:spPr>
      </p:pic>
      <p:pic>
        <p:nvPicPr>
          <p:cNvPr id="128046" name="Picture 46" descr="j02920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988597" y="1394792"/>
            <a:ext cx="1004888" cy="954088"/>
          </a:xfrm>
          <a:prstGeom prst="rect">
            <a:avLst/>
          </a:prstGeom>
          <a:noFill/>
        </p:spPr>
      </p:pic>
      <p:sp>
        <p:nvSpPr>
          <p:cNvPr id="62" name="Rectangle 61"/>
          <p:cNvSpPr/>
          <p:nvPr/>
        </p:nvSpPr>
        <p:spPr bwMode="auto">
          <a:xfrm>
            <a:off x="1664785" y="1340768"/>
            <a:ext cx="288032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6800" rIns="54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91680" y="1970784"/>
            <a:ext cx="288032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6800" rIns="54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9CC45-B9EC-4028-8E6B-0F9E2ECC992E}" type="slidenum">
              <a:rPr lang="en-US"/>
              <a:pPr/>
              <a:t>38</a:t>
            </a:fld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en-US" sz="3000" dirty="0"/>
              <a:t>No faster than light signaling with EPR entangled pairs 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2563813"/>
            <a:ext cx="8402638" cy="865187"/>
          </a:xfrm>
        </p:spPr>
        <p:txBody>
          <a:bodyPr/>
          <a:lstStyle/>
          <a:p>
            <a:pPr marL="119063" indent="-119063"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cs typeface="Times New Roman" pitchFamily="18" charset="0"/>
              </a:rPr>
              <a:t>Alice changes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the setting of 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polarizer I from 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a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to </a:t>
            </a:r>
            <a:r>
              <a:rPr lang="en-US" sz="2400" b="1" dirty="0">
                <a:solidFill>
                  <a:schemeClr val="accent2"/>
                </a:solidFill>
                <a:cs typeface="Times New Roman" pitchFamily="18" charset="0"/>
              </a:rPr>
              <a:t>a’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9900"/>
                </a:solidFill>
                <a:cs typeface="Times New Roman" pitchFamily="18" charset="0"/>
              </a:rPr>
              <a:t>can </a:t>
            </a:r>
            <a:r>
              <a:rPr lang="en-US" sz="2400" dirty="0" smtClean="0">
                <a:solidFill>
                  <a:srgbClr val="009900"/>
                </a:solidFill>
                <a:cs typeface="Times New Roman" pitchFamily="18" charset="0"/>
              </a:rPr>
              <a:t>Bob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instantaneously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9900"/>
                </a:solidFill>
                <a:cs typeface="Times New Roman" pitchFamily="18" charset="0"/>
              </a:rPr>
              <a:t>observe a change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9900"/>
                </a:solidFill>
                <a:cs typeface="Times New Roman" pitchFamily="18" charset="0"/>
              </a:rPr>
              <a:t>on its measurements at II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?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65373" y="1196975"/>
            <a:ext cx="6030816" cy="1273175"/>
            <a:chOff x="780" y="912"/>
            <a:chExt cx="4020" cy="849"/>
          </a:xfrm>
        </p:grpSpPr>
        <p:sp>
          <p:nvSpPr>
            <p:cNvPr id="128036" name="Text Box 36"/>
            <p:cNvSpPr txBox="1">
              <a:spLocks noChangeArrowheads="1"/>
            </p:cNvSpPr>
            <p:nvPr/>
          </p:nvSpPr>
          <p:spPr bwMode="auto">
            <a:xfrm>
              <a:off x="780" y="932"/>
              <a:ext cx="324" cy="3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aseline="-25000" dirty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8010" name="Oval 10"/>
            <p:cNvSpPr>
              <a:spLocks noChangeArrowheads="1"/>
            </p:cNvSpPr>
            <p:nvPr/>
          </p:nvSpPr>
          <p:spPr bwMode="auto">
            <a:xfrm>
              <a:off x="2602" y="1202"/>
              <a:ext cx="306" cy="286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fr-FR" sz="2200">
                <a:latin typeface="Arial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932" y="922"/>
              <a:ext cx="1868" cy="839"/>
              <a:chOff x="6441" y="5415"/>
              <a:chExt cx="4839" cy="2505"/>
            </a:xfrm>
          </p:grpSpPr>
          <p:sp>
            <p:nvSpPr>
              <p:cNvPr id="128012" name="Line 12"/>
              <p:cNvSpPr>
                <a:spLocks noChangeShapeType="1"/>
              </p:cNvSpPr>
              <p:nvPr/>
            </p:nvSpPr>
            <p:spPr bwMode="auto">
              <a:xfrm>
                <a:off x="6441" y="6669"/>
                <a:ext cx="22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13" name="Rectangle 13"/>
              <p:cNvSpPr>
                <a:spLocks noChangeArrowheads="1"/>
              </p:cNvSpPr>
              <p:nvPr/>
            </p:nvSpPr>
            <p:spPr bwMode="auto">
              <a:xfrm>
                <a:off x="8721" y="5871"/>
                <a:ext cx="456" cy="159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14" name="Line 14"/>
              <p:cNvSpPr>
                <a:spLocks noChangeShapeType="1"/>
              </p:cNvSpPr>
              <p:nvPr/>
            </p:nvSpPr>
            <p:spPr bwMode="auto">
              <a:xfrm flipH="1">
                <a:off x="8733" y="5871"/>
                <a:ext cx="429" cy="15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15" name="Line 15"/>
              <p:cNvSpPr>
                <a:spLocks noChangeShapeType="1"/>
              </p:cNvSpPr>
              <p:nvPr/>
            </p:nvSpPr>
            <p:spPr bwMode="auto">
              <a:xfrm>
                <a:off x="7470" y="6660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18" name="Line 18"/>
              <p:cNvSpPr>
                <a:spLocks noChangeShapeType="1"/>
              </p:cNvSpPr>
              <p:nvPr/>
            </p:nvSpPr>
            <p:spPr bwMode="auto">
              <a:xfrm flipV="1">
                <a:off x="9840" y="6293"/>
                <a:ext cx="75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19" name="Line 19"/>
              <p:cNvSpPr>
                <a:spLocks noChangeShapeType="1"/>
              </p:cNvSpPr>
              <p:nvPr/>
            </p:nvSpPr>
            <p:spPr bwMode="auto">
              <a:xfrm>
                <a:off x="9840" y="7021"/>
                <a:ext cx="75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20" name="Text Box 20"/>
              <p:cNvSpPr txBox="1">
                <a:spLocks noChangeArrowheads="1"/>
              </p:cNvSpPr>
              <p:nvPr/>
            </p:nvSpPr>
            <p:spPr bwMode="auto">
              <a:xfrm>
                <a:off x="7020" y="5670"/>
                <a:ext cx="840" cy="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200" i="1">
                    <a:solidFill>
                      <a:srgbClr val="0000FF"/>
                    </a:solidFill>
                    <a:latin typeface="Symbol" pitchFamily="18" charset="2"/>
                  </a:rPr>
                  <a:t>n</a:t>
                </a:r>
                <a:r>
                  <a:rPr lang="en-US" sz="2200" baseline="-25000">
                    <a:solidFill>
                      <a:srgbClr val="0000FF"/>
                    </a:solidFill>
                    <a:latin typeface="Symbol" pitchFamily="18" charset="2"/>
                  </a:rPr>
                  <a:t>2</a:t>
                </a:r>
              </a:p>
            </p:txBody>
          </p:sp>
          <p:sp>
            <p:nvSpPr>
              <p:cNvPr id="128021" name="Text Box 21"/>
              <p:cNvSpPr txBox="1">
                <a:spLocks noChangeArrowheads="1"/>
              </p:cNvSpPr>
              <p:nvPr/>
            </p:nvSpPr>
            <p:spPr bwMode="auto">
              <a:xfrm>
                <a:off x="10440" y="5565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28022" name="Text Box 22"/>
              <p:cNvSpPr txBox="1">
                <a:spLocks noChangeArrowheads="1"/>
              </p:cNvSpPr>
              <p:nvPr/>
            </p:nvSpPr>
            <p:spPr bwMode="auto">
              <a:xfrm>
                <a:off x="10440" y="681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+1</a:t>
                </a:r>
              </a:p>
            </p:txBody>
          </p:sp>
          <p:sp>
            <p:nvSpPr>
              <p:cNvPr id="128023" name="Text Box 23"/>
              <p:cNvSpPr txBox="1">
                <a:spLocks noChangeArrowheads="1"/>
              </p:cNvSpPr>
              <p:nvPr/>
            </p:nvSpPr>
            <p:spPr bwMode="auto">
              <a:xfrm>
                <a:off x="10440" y="687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+1</a:t>
                </a:r>
              </a:p>
            </p:txBody>
          </p:sp>
          <p:sp>
            <p:nvSpPr>
              <p:cNvPr id="128024" name="Text Box 24"/>
              <p:cNvSpPr txBox="1">
                <a:spLocks noChangeArrowheads="1"/>
              </p:cNvSpPr>
              <p:nvPr/>
            </p:nvSpPr>
            <p:spPr bwMode="auto">
              <a:xfrm>
                <a:off x="10286" y="690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 dirty="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r>
                  <a:rPr lang="en-US" baseline="-25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28025" name="Text Box 25"/>
              <p:cNvSpPr txBox="1">
                <a:spLocks noChangeArrowheads="1"/>
              </p:cNvSpPr>
              <p:nvPr/>
            </p:nvSpPr>
            <p:spPr bwMode="auto">
              <a:xfrm>
                <a:off x="10286" y="5415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 dirty="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baseline="-25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28016" name="Line 16"/>
              <p:cNvSpPr>
                <a:spLocks noChangeShapeType="1"/>
              </p:cNvSpPr>
              <p:nvPr/>
            </p:nvSpPr>
            <p:spPr bwMode="auto">
              <a:xfrm flipV="1">
                <a:off x="9210" y="6038"/>
                <a:ext cx="1230" cy="58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017" name="Line 17"/>
              <p:cNvSpPr>
                <a:spLocks noChangeShapeType="1"/>
              </p:cNvSpPr>
              <p:nvPr/>
            </p:nvSpPr>
            <p:spPr bwMode="auto">
              <a:xfrm>
                <a:off x="9210" y="6728"/>
                <a:ext cx="1230" cy="58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8026" name="Line 26"/>
            <p:cNvSpPr>
              <a:spLocks noChangeShapeType="1"/>
            </p:cNvSpPr>
            <p:nvPr/>
          </p:nvSpPr>
          <p:spPr bwMode="auto">
            <a:xfrm flipH="1">
              <a:off x="1697" y="1342"/>
              <a:ext cx="8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27" name="Rectangle 27"/>
            <p:cNvSpPr>
              <a:spLocks noChangeArrowheads="1"/>
            </p:cNvSpPr>
            <p:nvPr/>
          </p:nvSpPr>
          <p:spPr bwMode="auto">
            <a:xfrm flipH="1">
              <a:off x="1521" y="1075"/>
              <a:ext cx="176" cy="53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28" name="Line 28"/>
            <p:cNvSpPr>
              <a:spLocks noChangeShapeType="1"/>
            </p:cNvSpPr>
            <p:nvPr/>
          </p:nvSpPr>
          <p:spPr bwMode="auto">
            <a:xfrm>
              <a:off x="1527" y="1075"/>
              <a:ext cx="165" cy="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29" name="Line 29"/>
            <p:cNvSpPr>
              <a:spLocks noChangeShapeType="1"/>
            </p:cNvSpPr>
            <p:nvPr/>
          </p:nvSpPr>
          <p:spPr bwMode="auto">
            <a:xfrm flipH="1">
              <a:off x="2168" y="1339"/>
              <a:ext cx="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30" name="Line 30"/>
            <p:cNvSpPr>
              <a:spLocks noChangeShapeType="1"/>
            </p:cNvSpPr>
            <p:nvPr/>
          </p:nvSpPr>
          <p:spPr bwMode="auto">
            <a:xfrm flipH="1" flipV="1">
              <a:off x="1033" y="1131"/>
              <a:ext cx="475" cy="1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32" name="Line 32"/>
            <p:cNvSpPr>
              <a:spLocks noChangeShapeType="1"/>
            </p:cNvSpPr>
            <p:nvPr/>
          </p:nvSpPr>
          <p:spPr bwMode="auto">
            <a:xfrm flipH="1" flipV="1">
              <a:off x="1236" y="1216"/>
              <a:ext cx="28" cy="1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33" name="Line 33"/>
            <p:cNvSpPr>
              <a:spLocks noChangeShapeType="1"/>
            </p:cNvSpPr>
            <p:nvPr/>
          </p:nvSpPr>
          <p:spPr bwMode="auto">
            <a:xfrm flipH="1">
              <a:off x="1236" y="1460"/>
              <a:ext cx="28" cy="1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034" name="Text Box 34"/>
            <p:cNvSpPr txBox="1">
              <a:spLocks noChangeArrowheads="1"/>
            </p:cNvSpPr>
            <p:nvPr/>
          </p:nvSpPr>
          <p:spPr bwMode="auto">
            <a:xfrm>
              <a:off x="2067" y="1013"/>
              <a:ext cx="333" cy="2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200" i="1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200" baseline="-25000">
                  <a:solidFill>
                    <a:srgbClr val="FF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128035" name="Text Box 35"/>
            <p:cNvSpPr txBox="1">
              <a:spLocks noChangeArrowheads="1"/>
            </p:cNvSpPr>
            <p:nvPr/>
          </p:nvSpPr>
          <p:spPr bwMode="auto">
            <a:xfrm>
              <a:off x="816" y="1369"/>
              <a:ext cx="324" cy="3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aseline="-25000" dirty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en-US" baseline="-250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28037" name="Text Box 37"/>
            <p:cNvSpPr txBox="1">
              <a:spLocks noChangeArrowheads="1"/>
            </p:cNvSpPr>
            <p:nvPr/>
          </p:nvSpPr>
          <p:spPr bwMode="auto">
            <a:xfrm>
              <a:off x="1296" y="912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/>
                <a:t>I</a:t>
              </a:r>
            </a:p>
          </p:txBody>
        </p:sp>
        <p:sp>
          <p:nvSpPr>
            <p:cNvPr id="128038" name="Text Box 38"/>
            <p:cNvSpPr txBox="1">
              <a:spLocks noChangeArrowheads="1"/>
            </p:cNvSpPr>
            <p:nvPr/>
          </p:nvSpPr>
          <p:spPr bwMode="auto">
            <a:xfrm>
              <a:off x="3984" y="912"/>
              <a:ext cx="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/>
                <a:t>II</a:t>
              </a:r>
            </a:p>
          </p:txBody>
        </p:sp>
        <p:sp>
          <p:nvSpPr>
            <p:cNvPr id="128039" name="Text Box 39"/>
            <p:cNvSpPr txBox="1">
              <a:spLocks noChangeArrowheads="1"/>
            </p:cNvSpPr>
            <p:nvPr/>
          </p:nvSpPr>
          <p:spPr bwMode="auto">
            <a:xfrm>
              <a:off x="3497" y="969"/>
              <a:ext cx="267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2200" b="1">
                  <a:latin typeface="Arial" charset="0"/>
                </a:rPr>
                <a:t>b</a:t>
              </a:r>
            </a:p>
          </p:txBody>
        </p:sp>
        <p:sp>
          <p:nvSpPr>
            <p:cNvPr id="128040" name="Text Box 40"/>
            <p:cNvSpPr txBox="1">
              <a:spLocks noChangeArrowheads="1"/>
            </p:cNvSpPr>
            <p:nvPr/>
          </p:nvSpPr>
          <p:spPr bwMode="auto">
            <a:xfrm>
              <a:off x="1737" y="929"/>
              <a:ext cx="267" cy="23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200" b="1">
                  <a:latin typeface="Arial" charset="0"/>
                </a:rPr>
                <a:t>a</a:t>
              </a:r>
            </a:p>
          </p:txBody>
        </p:sp>
        <p:sp>
          <p:nvSpPr>
            <p:cNvPr id="128041" name="Text Box 41"/>
            <p:cNvSpPr txBox="1">
              <a:spLocks noChangeArrowheads="1"/>
            </p:cNvSpPr>
            <p:nvPr/>
          </p:nvSpPr>
          <p:spPr bwMode="auto">
            <a:xfrm>
              <a:off x="2712" y="1248"/>
              <a:ext cx="144" cy="20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</a:p>
          </p:txBody>
        </p:sp>
        <p:sp>
          <p:nvSpPr>
            <p:cNvPr id="128031" name="Line 31"/>
            <p:cNvSpPr>
              <a:spLocks noChangeShapeType="1"/>
            </p:cNvSpPr>
            <p:nvPr/>
          </p:nvSpPr>
          <p:spPr bwMode="auto">
            <a:xfrm flipH="1">
              <a:off x="1070" y="1362"/>
              <a:ext cx="438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8047" name="Freeform 47"/>
          <p:cNvSpPr>
            <a:spLocks/>
          </p:cNvSpPr>
          <p:nvPr/>
        </p:nvSpPr>
        <p:spPr bwMode="auto">
          <a:xfrm>
            <a:off x="971550" y="969963"/>
            <a:ext cx="1919288" cy="803275"/>
          </a:xfrm>
          <a:custGeom>
            <a:avLst/>
            <a:gdLst/>
            <a:ahLst/>
            <a:cxnLst>
              <a:cxn ang="0">
                <a:pos x="0" y="506"/>
              </a:cxn>
              <a:cxn ang="0">
                <a:pos x="136" y="143"/>
              </a:cxn>
              <a:cxn ang="0">
                <a:pos x="726" y="7"/>
              </a:cxn>
              <a:cxn ang="0">
                <a:pos x="1134" y="188"/>
              </a:cxn>
              <a:cxn ang="0">
                <a:pos x="1179" y="279"/>
              </a:cxn>
            </a:cxnLst>
            <a:rect l="0" t="0" r="r" b="b"/>
            <a:pathLst>
              <a:path w="1209" h="506">
                <a:moveTo>
                  <a:pt x="0" y="506"/>
                </a:moveTo>
                <a:cubicBezTo>
                  <a:pt x="7" y="366"/>
                  <a:pt x="15" y="226"/>
                  <a:pt x="136" y="143"/>
                </a:cubicBezTo>
                <a:cubicBezTo>
                  <a:pt x="257" y="60"/>
                  <a:pt x="560" y="0"/>
                  <a:pt x="726" y="7"/>
                </a:cubicBezTo>
                <a:cubicBezTo>
                  <a:pt x="892" y="14"/>
                  <a:pt x="1059" y="143"/>
                  <a:pt x="1134" y="188"/>
                </a:cubicBezTo>
                <a:cubicBezTo>
                  <a:pt x="1209" y="233"/>
                  <a:pt x="1179" y="264"/>
                  <a:pt x="1179" y="27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8048" name="Line 48"/>
          <p:cNvSpPr>
            <a:spLocks noChangeShapeType="1"/>
          </p:cNvSpPr>
          <p:nvPr/>
        </p:nvSpPr>
        <p:spPr bwMode="auto">
          <a:xfrm flipV="1">
            <a:off x="1547813" y="1014413"/>
            <a:ext cx="160337" cy="34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28050" name="Rectangle 50"/>
          <p:cNvSpPr>
            <a:spLocks noChangeArrowheads="1"/>
          </p:cNvSpPr>
          <p:nvPr/>
        </p:nvSpPr>
        <p:spPr bwMode="auto">
          <a:xfrm>
            <a:off x="7092854" y="1314450"/>
            <a:ext cx="288925" cy="2889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7407207" y="1466850"/>
            <a:ext cx="576263" cy="358775"/>
            <a:chOff x="4724" y="697"/>
            <a:chExt cx="363" cy="226"/>
          </a:xfrm>
        </p:grpSpPr>
        <p:sp>
          <p:nvSpPr>
            <p:cNvPr id="128052" name="Line 52"/>
            <p:cNvSpPr>
              <a:spLocks noChangeShapeType="1"/>
            </p:cNvSpPr>
            <p:nvPr/>
          </p:nvSpPr>
          <p:spPr bwMode="auto">
            <a:xfrm>
              <a:off x="4724" y="697"/>
              <a:ext cx="363" cy="226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128053" name="Line 53"/>
            <p:cNvSpPr>
              <a:spLocks noChangeShapeType="1"/>
            </p:cNvSpPr>
            <p:nvPr/>
          </p:nvSpPr>
          <p:spPr bwMode="auto">
            <a:xfrm>
              <a:off x="4921" y="815"/>
              <a:ext cx="54" cy="42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</p:grpSp>
      <p:sp>
        <p:nvSpPr>
          <p:cNvPr id="128054" name="Rectangle 54"/>
          <p:cNvSpPr>
            <a:spLocks noChangeArrowheads="1"/>
          </p:cNvSpPr>
          <p:nvPr/>
        </p:nvSpPr>
        <p:spPr bwMode="auto">
          <a:xfrm flipV="1">
            <a:off x="7092280" y="2066925"/>
            <a:ext cx="288925" cy="288925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 flipV="1">
            <a:off x="7408388" y="1989138"/>
            <a:ext cx="608013" cy="214312"/>
            <a:chOff x="4724" y="697"/>
            <a:chExt cx="363" cy="226"/>
          </a:xfrm>
        </p:grpSpPr>
        <p:sp>
          <p:nvSpPr>
            <p:cNvPr id="128056" name="Line 56"/>
            <p:cNvSpPr>
              <a:spLocks noChangeShapeType="1"/>
            </p:cNvSpPr>
            <p:nvPr/>
          </p:nvSpPr>
          <p:spPr bwMode="auto">
            <a:xfrm>
              <a:off x="4724" y="697"/>
              <a:ext cx="363" cy="226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  <p:sp>
          <p:nvSpPr>
            <p:cNvPr id="128057" name="Line 57"/>
            <p:cNvSpPr>
              <a:spLocks noChangeShapeType="1"/>
            </p:cNvSpPr>
            <p:nvPr/>
          </p:nvSpPr>
          <p:spPr bwMode="auto">
            <a:xfrm>
              <a:off x="4921" y="815"/>
              <a:ext cx="54" cy="42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>
              <a:spAutoFit/>
            </a:bodyPr>
            <a:lstStyle/>
            <a:p>
              <a:endParaRPr lang="fr-FR"/>
            </a:p>
          </p:txBody>
        </p:sp>
      </p:grpSp>
      <p:pic>
        <p:nvPicPr>
          <p:cNvPr id="128059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952500"/>
            <a:ext cx="1368425" cy="5826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28045" name="Picture 45" descr="j01953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0049" y="1412776"/>
            <a:ext cx="917575" cy="936625"/>
          </a:xfrm>
          <a:prstGeom prst="rect">
            <a:avLst/>
          </a:prstGeom>
          <a:noFill/>
        </p:spPr>
      </p:pic>
      <p:pic>
        <p:nvPicPr>
          <p:cNvPr id="128046" name="Picture 46" descr="j02920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988597" y="1394792"/>
            <a:ext cx="1004888" cy="954088"/>
          </a:xfrm>
          <a:prstGeom prst="rect">
            <a:avLst/>
          </a:prstGeom>
          <a:noFill/>
        </p:spPr>
      </p:pic>
      <p:sp>
        <p:nvSpPr>
          <p:cNvPr id="62" name="Rectangle 61"/>
          <p:cNvSpPr/>
          <p:nvPr/>
        </p:nvSpPr>
        <p:spPr bwMode="auto">
          <a:xfrm>
            <a:off x="1664785" y="1340768"/>
            <a:ext cx="288032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6800" rIns="54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691680" y="1970784"/>
            <a:ext cx="288032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6800" rIns="54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395288" y="3573463"/>
            <a:ext cx="8137525" cy="1295400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66" name="Text Box 38"/>
          <p:cNvSpPr txBox="1">
            <a:spLocks noChangeArrowheads="1"/>
          </p:cNvSpPr>
          <p:nvPr/>
        </p:nvSpPr>
        <p:spPr bwMode="auto">
          <a:xfrm>
            <a:off x="357188" y="3722688"/>
            <a:ext cx="241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Joint detections:</a:t>
            </a: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611188" y="4365625"/>
            <a:ext cx="7777162" cy="427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FF"/>
                </a:solidFill>
              </a:rPr>
              <a:t>Instantaneous change ! </a:t>
            </a:r>
            <a:r>
              <a:rPr lang="en-US" sz="2800">
                <a:solidFill>
                  <a:srgbClr val="FF0000"/>
                </a:solidFill>
              </a:rPr>
              <a:t>Faster than light signaling ?</a:t>
            </a:r>
          </a:p>
        </p:txBody>
      </p:sp>
      <p:graphicFrame>
        <p:nvGraphicFramePr>
          <p:cNvPr id="69" name="Object 53"/>
          <p:cNvGraphicFramePr>
            <a:graphicFrameLocks noChangeAspect="1"/>
          </p:cNvGraphicFramePr>
          <p:nvPr/>
        </p:nvGraphicFramePr>
        <p:xfrm>
          <a:off x="3141663" y="3617913"/>
          <a:ext cx="4699000" cy="723900"/>
        </p:xfrm>
        <a:graphic>
          <a:graphicData uri="http://schemas.openxmlformats.org/presentationml/2006/ole">
            <p:oleObj spid="_x0000_s315396" name="Equation" r:id="rId7" imgW="4698720" imgH="723600" progId="Equation.DSMT4">
              <p:embed/>
            </p:oleObj>
          </a:graphicData>
        </a:graphic>
      </p:graphicFrame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539750" y="5084763"/>
            <a:ext cx="7993063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To measure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baseline="-25000" dirty="0"/>
              <a:t>++</a:t>
            </a:r>
            <a:r>
              <a:rPr lang="en-US" dirty="0"/>
              <a:t>(</a:t>
            </a:r>
            <a:r>
              <a:rPr lang="en-US" b="1" dirty="0" err="1"/>
              <a:t>a</a:t>
            </a:r>
            <a:r>
              <a:rPr lang="en-US" dirty="0" err="1"/>
              <a:t>,</a:t>
            </a:r>
            <a:r>
              <a:rPr lang="en-US" b="1" dirty="0" err="1"/>
              <a:t>b</a:t>
            </a:r>
            <a:r>
              <a:rPr lang="en-US" dirty="0"/>
              <a:t>) </a:t>
            </a:r>
            <a:r>
              <a:rPr lang="en-US" dirty="0" smtClean="0">
                <a:solidFill>
                  <a:schemeClr val="accent2"/>
                </a:solidFill>
              </a:rPr>
              <a:t>Bob </a:t>
            </a:r>
            <a:r>
              <a:rPr lang="en-US" dirty="0">
                <a:solidFill>
                  <a:schemeClr val="accent2"/>
                </a:solidFill>
              </a:rPr>
              <a:t>must compare </a:t>
            </a:r>
            <a:r>
              <a:rPr lang="en-US" dirty="0" smtClean="0">
                <a:solidFill>
                  <a:schemeClr val="accent2"/>
                </a:solidFill>
              </a:rPr>
              <a:t>his </a:t>
            </a:r>
            <a:r>
              <a:rPr lang="en-US" dirty="0">
                <a:solidFill>
                  <a:schemeClr val="accent2"/>
                </a:solidFill>
              </a:rPr>
              <a:t>results to the results at I</a:t>
            </a:r>
            <a:r>
              <a:rPr lang="en-US" dirty="0"/>
              <a:t>: the </a:t>
            </a:r>
            <a:r>
              <a:rPr lang="en-US" dirty="0">
                <a:solidFill>
                  <a:srgbClr val="FF00FF"/>
                </a:solidFill>
              </a:rPr>
              <a:t>transmission</a:t>
            </a:r>
            <a:r>
              <a:rPr lang="en-US" dirty="0"/>
              <a:t> of these results from I to </a:t>
            </a:r>
            <a:r>
              <a:rPr lang="en-US" dirty="0" smtClean="0"/>
              <a:t>Bob </a:t>
            </a:r>
            <a:r>
              <a:rPr lang="en-US" dirty="0"/>
              <a:t>is done on a </a:t>
            </a:r>
            <a:r>
              <a:rPr lang="en-US" dirty="0">
                <a:solidFill>
                  <a:srgbClr val="FF00FF"/>
                </a:solidFill>
              </a:rPr>
              <a:t>classical channel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not faster than light.</a:t>
            </a:r>
          </a:p>
        </p:txBody>
      </p:sp>
      <p:sp>
        <p:nvSpPr>
          <p:cNvPr id="71" name="Text Box 55"/>
          <p:cNvSpPr txBox="1">
            <a:spLocks noChangeArrowheads="1"/>
          </p:cNvSpPr>
          <p:nvPr/>
        </p:nvSpPr>
        <p:spPr bwMode="auto">
          <a:xfrm>
            <a:off x="900113" y="6308725"/>
            <a:ext cx="6475412" cy="3937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FF00FF"/>
                </a:solidFill>
              </a:rPr>
              <a:t>cf. </a:t>
            </a:r>
            <a:r>
              <a:rPr lang="en-US">
                <a:solidFill>
                  <a:srgbClr val="FF00FF"/>
                </a:solidFill>
              </a:rPr>
              <a:t>role of classical channel in quantum teleportation.</a:t>
            </a:r>
            <a:endParaRPr lang="en-US" i="1">
              <a:solidFill>
                <a:srgbClr val="FF00FF"/>
              </a:solidFill>
            </a:endParaRPr>
          </a:p>
        </p:txBody>
      </p:sp>
      <p:sp>
        <p:nvSpPr>
          <p:cNvPr id="74" name="Forme libre 73"/>
          <p:cNvSpPr/>
          <p:nvPr/>
        </p:nvSpPr>
        <p:spPr bwMode="auto">
          <a:xfrm>
            <a:off x="1182805" y="2156346"/>
            <a:ext cx="6850039" cy="370669"/>
          </a:xfrm>
          <a:custGeom>
            <a:avLst/>
            <a:gdLst>
              <a:gd name="connsiteX0" fmla="*/ 482221 w 6871648"/>
              <a:gd name="connsiteY0" fmla="*/ 0 h 416257"/>
              <a:gd name="connsiteX1" fmla="*/ 332095 w 6871648"/>
              <a:gd name="connsiteY1" fmla="*/ 191069 h 416257"/>
              <a:gd name="connsiteX2" fmla="*/ 2474794 w 6871648"/>
              <a:gd name="connsiteY2" fmla="*/ 245660 h 416257"/>
              <a:gd name="connsiteX3" fmla="*/ 6146042 w 6871648"/>
              <a:gd name="connsiteY3" fmla="*/ 382138 h 416257"/>
              <a:gd name="connsiteX4" fmla="*/ 6828430 w 6871648"/>
              <a:gd name="connsiteY4" fmla="*/ 40944 h 416257"/>
              <a:gd name="connsiteX0" fmla="*/ 482221 w 6850039"/>
              <a:gd name="connsiteY0" fmla="*/ 0 h 370669"/>
              <a:gd name="connsiteX1" fmla="*/ 332095 w 6850039"/>
              <a:gd name="connsiteY1" fmla="*/ 191069 h 370669"/>
              <a:gd name="connsiteX2" fmla="*/ 2474794 w 6850039"/>
              <a:gd name="connsiteY2" fmla="*/ 245660 h 370669"/>
              <a:gd name="connsiteX3" fmla="*/ 5621442 w 6850039"/>
              <a:gd name="connsiteY3" fmla="*/ 336550 h 370669"/>
              <a:gd name="connsiteX4" fmla="*/ 6828430 w 6850039"/>
              <a:gd name="connsiteY4" fmla="*/ 40944 h 3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0039" h="370669">
                <a:moveTo>
                  <a:pt x="482221" y="0"/>
                </a:moveTo>
                <a:cubicBezTo>
                  <a:pt x="241110" y="75063"/>
                  <a:pt x="0" y="150126"/>
                  <a:pt x="332095" y="191069"/>
                </a:cubicBezTo>
                <a:cubicBezTo>
                  <a:pt x="664190" y="232012"/>
                  <a:pt x="2474794" y="245660"/>
                  <a:pt x="2474794" y="245660"/>
                </a:cubicBezTo>
                <a:cubicBezTo>
                  <a:pt x="3443785" y="277505"/>
                  <a:pt x="4895836" y="370669"/>
                  <a:pt x="5621442" y="336550"/>
                </a:cubicBezTo>
                <a:cubicBezTo>
                  <a:pt x="6347048" y="302431"/>
                  <a:pt x="6850039" y="194481"/>
                  <a:pt x="6828430" y="40944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6800" rIns="54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Forme libre 74"/>
          <p:cNvSpPr/>
          <p:nvPr/>
        </p:nvSpPr>
        <p:spPr bwMode="auto">
          <a:xfrm>
            <a:off x="1357952" y="1501254"/>
            <a:ext cx="293427" cy="791570"/>
          </a:xfrm>
          <a:custGeom>
            <a:avLst/>
            <a:gdLst>
              <a:gd name="connsiteX0" fmla="*/ 293427 w 293427"/>
              <a:gd name="connsiteY0" fmla="*/ 0 h 791570"/>
              <a:gd name="connsiteX1" fmla="*/ 47767 w 293427"/>
              <a:gd name="connsiteY1" fmla="*/ 382137 h 791570"/>
              <a:gd name="connsiteX2" fmla="*/ 6824 w 293427"/>
              <a:gd name="connsiteY2" fmla="*/ 79157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427" h="791570">
                <a:moveTo>
                  <a:pt x="293427" y="0"/>
                </a:moveTo>
                <a:cubicBezTo>
                  <a:pt x="194480" y="125104"/>
                  <a:pt x="95534" y="250209"/>
                  <a:pt x="47767" y="382137"/>
                </a:cubicBezTo>
                <a:cubicBezTo>
                  <a:pt x="0" y="514065"/>
                  <a:pt x="6824" y="791570"/>
                  <a:pt x="6824" y="791570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46800" rIns="54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7" name="Connecteur droit avec flèche 76"/>
          <p:cNvCxnSpPr/>
          <p:nvPr/>
        </p:nvCxnSpPr>
        <p:spPr bwMode="auto">
          <a:xfrm>
            <a:off x="4996097" y="2459729"/>
            <a:ext cx="167255" cy="13393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8" name="Connecteur droit avec flèche 77"/>
          <p:cNvCxnSpPr/>
          <p:nvPr/>
        </p:nvCxnSpPr>
        <p:spPr bwMode="auto">
          <a:xfrm rot="5400000">
            <a:off x="1283359" y="1998895"/>
            <a:ext cx="202352" cy="38226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1" name="Connecteur droit avec flèche 80"/>
          <p:cNvCxnSpPr/>
          <p:nvPr/>
        </p:nvCxnSpPr>
        <p:spPr bwMode="auto">
          <a:xfrm rot="10800000" flipV="1">
            <a:off x="1457414" y="2162696"/>
            <a:ext cx="143724" cy="66879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544C-4B38-4C42-9E99-AFF971B61A1F}" type="slidenum">
              <a:rPr lang="en-US"/>
              <a:pPr/>
              <a:t>39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5175"/>
          </a:xfrm>
        </p:spPr>
        <p:txBody>
          <a:bodyPr/>
          <a:lstStyle/>
          <a:p>
            <a:r>
              <a:rPr lang="en-US"/>
              <a:t>So there is no problem ?</a:t>
            </a:r>
          </a:p>
        </p:txBody>
      </p:sp>
      <p:sp>
        <p:nvSpPr>
          <p:cNvPr id="130051" name="Oval 3"/>
          <p:cNvSpPr>
            <a:spLocks noChangeArrowheads="1"/>
          </p:cNvSpPr>
          <p:nvPr/>
        </p:nvSpPr>
        <p:spPr bwMode="auto">
          <a:xfrm>
            <a:off x="4406900" y="1560513"/>
            <a:ext cx="458788" cy="42862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fr-FR" sz="2200">
              <a:latin typeface="Arial" charset="0"/>
            </a:endParaRPr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4902200" y="1770063"/>
            <a:ext cx="1320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6223000" y="1368425"/>
            <a:ext cx="263525" cy="8032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 flipH="1">
            <a:off x="6229350" y="1368425"/>
            <a:ext cx="247650" cy="788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5497513" y="1765300"/>
            <a:ext cx="174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 flipV="1">
            <a:off x="6505575" y="1452563"/>
            <a:ext cx="712788" cy="2936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>
            <a:off x="6505575" y="1800225"/>
            <a:ext cx="712788" cy="293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 flipV="1">
            <a:off x="6870700" y="1581150"/>
            <a:ext cx="42863" cy="14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6870700" y="1946275"/>
            <a:ext cx="42863" cy="15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5237163" y="1268413"/>
            <a:ext cx="487362" cy="3762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200" i="1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sz="2200" baseline="-25000">
                <a:solidFill>
                  <a:srgbClr val="0000FF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7019925" y="2276475"/>
            <a:ext cx="485775" cy="512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aseline="-2500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7019925" y="774700"/>
            <a:ext cx="485775" cy="512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aseline="-2500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 flipH="1">
            <a:off x="3049588" y="1770063"/>
            <a:ext cx="13192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 flipH="1">
            <a:off x="2784475" y="1370013"/>
            <a:ext cx="265113" cy="8001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>
            <a:off x="2794000" y="1370013"/>
            <a:ext cx="247650" cy="787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 flipH="1">
            <a:off x="3756025" y="1765300"/>
            <a:ext cx="158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 flipH="1" flipV="1">
            <a:off x="2052638" y="1454150"/>
            <a:ext cx="712787" cy="293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 flipH="1">
            <a:off x="2052638" y="1800225"/>
            <a:ext cx="712787" cy="293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 flipH="1" flipV="1">
            <a:off x="2357438" y="1581150"/>
            <a:ext cx="41275" cy="15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H="1">
            <a:off x="2357438" y="1947863"/>
            <a:ext cx="41275" cy="14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3603625" y="1276350"/>
            <a:ext cx="500063" cy="377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200" i="1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200" baseline="-25000">
                <a:solidFill>
                  <a:srgbClr val="FF00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1781175" y="2197100"/>
            <a:ext cx="487363" cy="511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aseline="-2500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1763713" y="908050"/>
            <a:ext cx="485775" cy="512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aseline="-2500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30074" name="Text Box 26"/>
          <p:cNvSpPr txBox="1">
            <a:spLocks noChangeArrowheads="1"/>
          </p:cNvSpPr>
          <p:nvPr/>
        </p:nvSpPr>
        <p:spPr bwMode="auto">
          <a:xfrm>
            <a:off x="2447925" y="1125538"/>
            <a:ext cx="4000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/>
              <a:t>I</a:t>
            </a:r>
          </a:p>
        </p:txBody>
      </p:sp>
      <p:sp>
        <p:nvSpPr>
          <p:cNvPr id="130075" name="Text Box 27"/>
          <p:cNvSpPr txBox="1">
            <a:spLocks noChangeArrowheads="1"/>
          </p:cNvSpPr>
          <p:nvPr/>
        </p:nvSpPr>
        <p:spPr bwMode="auto">
          <a:xfrm>
            <a:off x="6480175" y="1125538"/>
            <a:ext cx="4000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200"/>
              <a:t>II</a:t>
            </a:r>
          </a:p>
        </p:txBody>
      </p:sp>
      <p:sp>
        <p:nvSpPr>
          <p:cNvPr id="130076" name="Text Box 28"/>
          <p:cNvSpPr txBox="1">
            <a:spLocks noChangeArrowheads="1"/>
          </p:cNvSpPr>
          <p:nvPr/>
        </p:nvSpPr>
        <p:spPr bwMode="auto">
          <a:xfrm>
            <a:off x="5749925" y="1211263"/>
            <a:ext cx="400050" cy="346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n-US" sz="2200" b="1">
                <a:latin typeface="Arial" charset="0"/>
              </a:rPr>
              <a:t>b</a:t>
            </a:r>
          </a:p>
        </p:txBody>
      </p:sp>
      <p:sp>
        <p:nvSpPr>
          <p:cNvPr id="130077" name="Text Box 29"/>
          <p:cNvSpPr txBox="1">
            <a:spLocks noChangeArrowheads="1"/>
          </p:cNvSpPr>
          <p:nvPr/>
        </p:nvSpPr>
        <p:spPr bwMode="auto">
          <a:xfrm>
            <a:off x="3108325" y="1150938"/>
            <a:ext cx="401638" cy="346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200" b="1">
                <a:latin typeface="Arial" charset="0"/>
              </a:rPr>
              <a:t>a</a:t>
            </a:r>
          </a:p>
        </p:txBody>
      </p:sp>
      <p:sp>
        <p:nvSpPr>
          <p:cNvPr id="130078" name="Text Box 30"/>
          <p:cNvSpPr txBox="1">
            <a:spLocks noChangeArrowheads="1"/>
          </p:cNvSpPr>
          <p:nvPr/>
        </p:nvSpPr>
        <p:spPr bwMode="auto">
          <a:xfrm>
            <a:off x="4572000" y="1628775"/>
            <a:ext cx="2159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</a:t>
            </a:r>
          </a:p>
        </p:txBody>
      </p:sp>
      <p:sp>
        <p:nvSpPr>
          <p:cNvPr id="130081" name="Freeform 33"/>
          <p:cNvSpPr>
            <a:spLocks/>
          </p:cNvSpPr>
          <p:nvPr/>
        </p:nvSpPr>
        <p:spPr bwMode="auto">
          <a:xfrm>
            <a:off x="1079500" y="898525"/>
            <a:ext cx="1919288" cy="803275"/>
          </a:xfrm>
          <a:custGeom>
            <a:avLst/>
            <a:gdLst/>
            <a:ahLst/>
            <a:cxnLst>
              <a:cxn ang="0">
                <a:pos x="0" y="506"/>
              </a:cxn>
              <a:cxn ang="0">
                <a:pos x="136" y="143"/>
              </a:cxn>
              <a:cxn ang="0">
                <a:pos x="726" y="7"/>
              </a:cxn>
              <a:cxn ang="0">
                <a:pos x="1134" y="188"/>
              </a:cxn>
              <a:cxn ang="0">
                <a:pos x="1179" y="279"/>
              </a:cxn>
            </a:cxnLst>
            <a:rect l="0" t="0" r="r" b="b"/>
            <a:pathLst>
              <a:path w="1209" h="506">
                <a:moveTo>
                  <a:pt x="0" y="506"/>
                </a:moveTo>
                <a:cubicBezTo>
                  <a:pt x="7" y="366"/>
                  <a:pt x="15" y="226"/>
                  <a:pt x="136" y="143"/>
                </a:cubicBezTo>
                <a:cubicBezTo>
                  <a:pt x="257" y="60"/>
                  <a:pt x="560" y="0"/>
                  <a:pt x="726" y="7"/>
                </a:cubicBezTo>
                <a:cubicBezTo>
                  <a:pt x="892" y="14"/>
                  <a:pt x="1059" y="143"/>
                  <a:pt x="1134" y="188"/>
                </a:cubicBezTo>
                <a:cubicBezTo>
                  <a:pt x="1209" y="233"/>
                  <a:pt x="1179" y="264"/>
                  <a:pt x="1179" y="279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30082" name="Line 34"/>
          <p:cNvSpPr>
            <a:spLocks noChangeShapeType="1"/>
          </p:cNvSpPr>
          <p:nvPr/>
        </p:nvSpPr>
        <p:spPr bwMode="auto">
          <a:xfrm flipV="1">
            <a:off x="1655763" y="942975"/>
            <a:ext cx="160337" cy="34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30083" name="Text Box 35"/>
          <p:cNvSpPr txBox="1">
            <a:spLocks noChangeArrowheads="1"/>
          </p:cNvSpPr>
          <p:nvPr/>
        </p:nvSpPr>
        <p:spPr bwMode="auto">
          <a:xfrm>
            <a:off x="250825" y="2924175"/>
            <a:ext cx="8642350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View </a:t>
            </a:r>
            <a:r>
              <a:rPr lang="en-US" i="1">
                <a:solidFill>
                  <a:schemeClr val="accent2"/>
                </a:solidFill>
              </a:rPr>
              <a:t>a posteriori</a:t>
            </a:r>
            <a:r>
              <a:rPr lang="en-US">
                <a:solidFill>
                  <a:schemeClr val="accent2"/>
                </a:solidFill>
              </a:rPr>
              <a:t> onto the experiment:</a:t>
            </a:r>
          </a:p>
        </p:txBody>
      </p:sp>
      <p:sp>
        <p:nvSpPr>
          <p:cNvPr id="130084" name="Text Box 36"/>
          <p:cNvSpPr txBox="1">
            <a:spLocks noChangeArrowheads="1"/>
          </p:cNvSpPr>
          <p:nvPr/>
        </p:nvSpPr>
        <p:spPr bwMode="auto">
          <a:xfrm>
            <a:off x="539750" y="3429000"/>
            <a:ext cx="8280400" cy="738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During the runs,  </a:t>
            </a:r>
            <a:r>
              <a:rPr lang="en-US" dirty="0" smtClean="0">
                <a:solidFill>
                  <a:srgbClr val="009900"/>
                </a:solidFill>
              </a:rPr>
              <a:t>Alice and Bob </a:t>
            </a:r>
            <a:r>
              <a:rPr lang="en-US" dirty="0">
                <a:solidFill>
                  <a:srgbClr val="009900"/>
                </a:solidFill>
              </a:rPr>
              <a:t>carefully record the time and result of each measurement.</a:t>
            </a:r>
          </a:p>
        </p:txBody>
      </p:sp>
      <p:sp>
        <p:nvSpPr>
          <p:cNvPr id="130085" name="Text Box 37"/>
          <p:cNvSpPr txBox="1">
            <a:spLocks noChangeArrowheads="1"/>
          </p:cNvSpPr>
          <p:nvPr/>
        </p:nvSpPr>
        <p:spPr bwMode="auto">
          <a:xfrm>
            <a:off x="611188" y="5157788"/>
            <a:ext cx="8280400" cy="730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… and they find that </a:t>
            </a:r>
            <a:r>
              <a:rPr lang="en-US" i="1">
                <a:solidFill>
                  <a:srgbClr val="FF00FF"/>
                </a:solidFill>
              </a:rPr>
              <a:t>P</a:t>
            </a:r>
            <a:r>
              <a:rPr lang="en-US" baseline="-25000">
                <a:solidFill>
                  <a:srgbClr val="FF00FF"/>
                </a:solidFill>
              </a:rPr>
              <a:t>++</a:t>
            </a:r>
            <a:r>
              <a:rPr lang="en-US">
                <a:solidFill>
                  <a:srgbClr val="FF00FF"/>
                </a:solidFill>
              </a:rPr>
              <a:t>(</a:t>
            </a:r>
            <a:r>
              <a:rPr lang="en-US" b="1">
                <a:solidFill>
                  <a:srgbClr val="FF00FF"/>
                </a:solidFill>
              </a:rPr>
              <a:t>a</a:t>
            </a:r>
            <a:r>
              <a:rPr lang="en-US">
                <a:solidFill>
                  <a:srgbClr val="FF00FF"/>
                </a:solidFill>
              </a:rPr>
              <a:t>,</a:t>
            </a:r>
            <a:r>
              <a:rPr lang="en-US" b="1">
                <a:solidFill>
                  <a:srgbClr val="FF00FF"/>
                </a:solidFill>
              </a:rPr>
              <a:t>b</a:t>
            </a:r>
            <a:r>
              <a:rPr lang="en-US">
                <a:solidFill>
                  <a:srgbClr val="FF00FF"/>
                </a:solidFill>
              </a:rPr>
              <a:t>) had changed instantaneously when Arthur had changed his polarizers orientation…</a:t>
            </a:r>
          </a:p>
        </p:txBody>
      </p:sp>
      <p:sp>
        <p:nvSpPr>
          <p:cNvPr id="130086" name="Text Box 38"/>
          <p:cNvSpPr txBox="1">
            <a:spLocks noChangeArrowheads="1"/>
          </p:cNvSpPr>
          <p:nvPr/>
        </p:nvSpPr>
        <p:spPr bwMode="auto">
          <a:xfrm>
            <a:off x="288925" y="6127750"/>
            <a:ext cx="8675688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Non locality still there, but cannot be used for « practical telegraphy »</a:t>
            </a:r>
          </a:p>
        </p:txBody>
      </p:sp>
      <p:sp>
        <p:nvSpPr>
          <p:cNvPr id="130087" name="Rectangle 39"/>
          <p:cNvSpPr>
            <a:spLocks noChangeArrowheads="1"/>
          </p:cNvSpPr>
          <p:nvPr/>
        </p:nvSpPr>
        <p:spPr bwMode="auto">
          <a:xfrm>
            <a:off x="539750" y="4292600"/>
            <a:ext cx="7777163" cy="730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After completion of the experiment, they meet and compare their data…</a:t>
            </a:r>
          </a:p>
        </p:txBody>
      </p:sp>
      <p:sp>
        <p:nvSpPr>
          <p:cNvPr id="130088" name="Arc 40"/>
          <p:cNvSpPr>
            <a:spLocks/>
          </p:cNvSpPr>
          <p:nvPr/>
        </p:nvSpPr>
        <p:spPr bwMode="auto">
          <a:xfrm rot="19568178" flipH="1">
            <a:off x="1933575" y="1314450"/>
            <a:ext cx="215900" cy="2889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130089" name="Arc 41"/>
          <p:cNvSpPr>
            <a:spLocks/>
          </p:cNvSpPr>
          <p:nvPr/>
        </p:nvSpPr>
        <p:spPr bwMode="auto">
          <a:xfrm rot="19568178" flipH="1">
            <a:off x="1933575" y="1949450"/>
            <a:ext cx="215900" cy="2889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130090" name="Freeform 42"/>
          <p:cNvSpPr>
            <a:spLocks/>
          </p:cNvSpPr>
          <p:nvPr/>
        </p:nvSpPr>
        <p:spPr bwMode="auto">
          <a:xfrm>
            <a:off x="1187450" y="1484313"/>
            <a:ext cx="792163" cy="744537"/>
          </a:xfrm>
          <a:custGeom>
            <a:avLst/>
            <a:gdLst/>
            <a:ahLst/>
            <a:cxnLst>
              <a:cxn ang="0">
                <a:pos x="499" y="0"/>
              </a:cxn>
              <a:cxn ang="0">
                <a:pos x="227" y="91"/>
              </a:cxn>
              <a:cxn ang="0">
                <a:pos x="91" y="409"/>
              </a:cxn>
              <a:cxn ang="0">
                <a:pos x="0" y="454"/>
              </a:cxn>
            </a:cxnLst>
            <a:rect l="0" t="0" r="r" b="b"/>
            <a:pathLst>
              <a:path w="499" h="469">
                <a:moveTo>
                  <a:pt x="499" y="0"/>
                </a:moveTo>
                <a:cubicBezTo>
                  <a:pt x="397" y="11"/>
                  <a:pt x="295" y="23"/>
                  <a:pt x="227" y="91"/>
                </a:cubicBezTo>
                <a:cubicBezTo>
                  <a:pt x="159" y="159"/>
                  <a:pt x="129" y="349"/>
                  <a:pt x="91" y="409"/>
                </a:cubicBezTo>
                <a:cubicBezTo>
                  <a:pt x="53" y="469"/>
                  <a:pt x="8" y="454"/>
                  <a:pt x="0" y="454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30091" name="Freeform 43"/>
          <p:cNvSpPr>
            <a:spLocks/>
          </p:cNvSpPr>
          <p:nvPr/>
        </p:nvSpPr>
        <p:spPr bwMode="auto">
          <a:xfrm>
            <a:off x="1187450" y="2089150"/>
            <a:ext cx="787400" cy="187325"/>
          </a:xfrm>
          <a:custGeom>
            <a:avLst/>
            <a:gdLst/>
            <a:ahLst/>
            <a:cxnLst>
              <a:cxn ang="0">
                <a:pos x="496" y="0"/>
              </a:cxn>
              <a:cxn ang="0">
                <a:pos x="376" y="16"/>
              </a:cxn>
              <a:cxn ang="0">
                <a:pos x="227" y="73"/>
              </a:cxn>
              <a:cxn ang="0">
                <a:pos x="0" y="118"/>
              </a:cxn>
            </a:cxnLst>
            <a:rect l="0" t="0" r="r" b="b"/>
            <a:pathLst>
              <a:path w="496" h="118">
                <a:moveTo>
                  <a:pt x="496" y="0"/>
                </a:moveTo>
                <a:cubicBezTo>
                  <a:pt x="476" y="3"/>
                  <a:pt x="421" y="4"/>
                  <a:pt x="376" y="16"/>
                </a:cubicBezTo>
                <a:cubicBezTo>
                  <a:pt x="331" y="28"/>
                  <a:pt x="290" y="56"/>
                  <a:pt x="227" y="73"/>
                </a:cubicBezTo>
                <a:cubicBezTo>
                  <a:pt x="164" y="90"/>
                  <a:pt x="38" y="118"/>
                  <a:pt x="0" y="118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30092" name="Line 44"/>
          <p:cNvSpPr>
            <a:spLocks noChangeShapeType="1"/>
          </p:cNvSpPr>
          <p:nvPr/>
        </p:nvSpPr>
        <p:spPr bwMode="auto">
          <a:xfrm flipH="1">
            <a:off x="1689100" y="1516063"/>
            <a:ext cx="74613" cy="1428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30093" name="Line 45"/>
          <p:cNvSpPr>
            <a:spLocks noChangeShapeType="1"/>
          </p:cNvSpPr>
          <p:nvPr/>
        </p:nvSpPr>
        <p:spPr bwMode="auto">
          <a:xfrm flipH="1">
            <a:off x="1763713" y="2101850"/>
            <a:ext cx="74612" cy="1428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30094" name="Arc 46"/>
          <p:cNvSpPr>
            <a:spLocks/>
          </p:cNvSpPr>
          <p:nvPr/>
        </p:nvSpPr>
        <p:spPr bwMode="auto">
          <a:xfrm rot="2529104">
            <a:off x="7092950" y="1287463"/>
            <a:ext cx="287338" cy="2873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130095" name="Arc 47"/>
          <p:cNvSpPr>
            <a:spLocks/>
          </p:cNvSpPr>
          <p:nvPr/>
        </p:nvSpPr>
        <p:spPr bwMode="auto">
          <a:xfrm rot="2529104">
            <a:off x="7054850" y="1957388"/>
            <a:ext cx="287338" cy="2873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fr-FR"/>
          </a:p>
        </p:txBody>
      </p:sp>
      <p:sp>
        <p:nvSpPr>
          <p:cNvPr id="130096" name="Freeform 48"/>
          <p:cNvSpPr>
            <a:spLocks/>
          </p:cNvSpPr>
          <p:nvPr/>
        </p:nvSpPr>
        <p:spPr bwMode="auto">
          <a:xfrm>
            <a:off x="7308850" y="1328738"/>
            <a:ext cx="935038" cy="671512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226" y="53"/>
              </a:cxn>
              <a:cxn ang="0">
                <a:pos x="453" y="370"/>
              </a:cxn>
              <a:cxn ang="0">
                <a:pos x="589" y="370"/>
              </a:cxn>
            </a:cxnLst>
            <a:rect l="0" t="0" r="r" b="b"/>
            <a:pathLst>
              <a:path w="589" h="423">
                <a:moveTo>
                  <a:pt x="0" y="53"/>
                </a:moveTo>
                <a:cubicBezTo>
                  <a:pt x="75" y="26"/>
                  <a:pt x="151" y="0"/>
                  <a:pt x="226" y="53"/>
                </a:cubicBezTo>
                <a:cubicBezTo>
                  <a:pt x="301" y="106"/>
                  <a:pt x="392" y="317"/>
                  <a:pt x="453" y="370"/>
                </a:cubicBezTo>
                <a:cubicBezTo>
                  <a:pt x="514" y="423"/>
                  <a:pt x="566" y="377"/>
                  <a:pt x="589" y="370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30097" name="Freeform 49"/>
          <p:cNvSpPr>
            <a:spLocks/>
          </p:cNvSpPr>
          <p:nvPr/>
        </p:nvSpPr>
        <p:spPr bwMode="auto">
          <a:xfrm>
            <a:off x="7308850" y="1989138"/>
            <a:ext cx="935038" cy="168275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453" y="91"/>
              </a:cxn>
              <a:cxn ang="0">
                <a:pos x="589" y="0"/>
              </a:cxn>
            </a:cxnLst>
            <a:rect l="0" t="0" r="r" b="b"/>
            <a:pathLst>
              <a:path w="589" h="106">
                <a:moveTo>
                  <a:pt x="0" y="91"/>
                </a:moveTo>
                <a:cubicBezTo>
                  <a:pt x="177" y="98"/>
                  <a:pt x="355" y="106"/>
                  <a:pt x="453" y="91"/>
                </a:cubicBezTo>
                <a:cubicBezTo>
                  <a:pt x="551" y="76"/>
                  <a:pt x="574" y="15"/>
                  <a:pt x="589" y="0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30098" name="Line 50"/>
          <p:cNvSpPr>
            <a:spLocks noChangeShapeType="1"/>
          </p:cNvSpPr>
          <p:nvPr/>
        </p:nvSpPr>
        <p:spPr bwMode="auto">
          <a:xfrm>
            <a:off x="7667625" y="1412875"/>
            <a:ext cx="104775" cy="11112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sp>
        <p:nvSpPr>
          <p:cNvPr id="130099" name="Line 51"/>
          <p:cNvSpPr>
            <a:spLocks noChangeShapeType="1"/>
          </p:cNvSpPr>
          <p:nvPr/>
        </p:nvSpPr>
        <p:spPr bwMode="auto">
          <a:xfrm>
            <a:off x="7667625" y="2139950"/>
            <a:ext cx="136525" cy="63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fr-FR"/>
          </a:p>
        </p:txBody>
      </p:sp>
      <p:pic>
        <p:nvPicPr>
          <p:cNvPr id="54" name="Picture 45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0049" y="1628800"/>
            <a:ext cx="917575" cy="936625"/>
          </a:xfrm>
          <a:prstGeom prst="rect">
            <a:avLst/>
          </a:prstGeom>
          <a:noFill/>
        </p:spPr>
      </p:pic>
      <p:pic>
        <p:nvPicPr>
          <p:cNvPr id="55" name="Picture 46" descr="j0292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988597" y="1538808"/>
            <a:ext cx="1004888" cy="95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9F582-7AC7-4846-BCDB-C2F0A0265695}" type="slidenum">
              <a:rPr lang="en-US"/>
              <a:pPr/>
              <a:t>4</a:t>
            </a:fld>
            <a:endParaRPr lang="en-US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14338" y="1268413"/>
            <a:ext cx="85502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Is it possible </a:t>
            </a:r>
            <a:r>
              <a:rPr lang="en-US" sz="2800"/>
              <a:t>(necessary) </a:t>
            </a:r>
            <a:r>
              <a:rPr lang="en-US" sz="2800">
                <a:solidFill>
                  <a:schemeClr val="accent2"/>
                </a:solidFill>
              </a:rPr>
              <a:t>to explain the probabilistic character of quantum predictions </a:t>
            </a:r>
            <a:r>
              <a:rPr lang="en-US" sz="2800">
                <a:solidFill>
                  <a:srgbClr val="006600"/>
                </a:solidFill>
              </a:rPr>
              <a:t>by invoking a supplementary underlying level of description (supplementary parameters, hidden variables) ?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A positive answer was the conclusion of the</a:t>
            </a:r>
            <a:r>
              <a:rPr lang="en-US" sz="2800">
                <a:solidFill>
                  <a:srgbClr val="FF0000"/>
                </a:solidFill>
              </a:rPr>
              <a:t> Einstein-Podolsky-Rosen reasoning (1935). </a:t>
            </a:r>
            <a:r>
              <a:rPr lang="en-US" sz="2800">
                <a:solidFill>
                  <a:schemeClr val="accent2"/>
                </a:solidFill>
              </a:rPr>
              <a:t>Bohr strongly opposed this conclusion.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Bell’s theorem (1964) </a:t>
            </a:r>
            <a:r>
              <a:rPr lang="en-US" sz="2800"/>
              <a:t>has allowed us  to settle the debate.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188913"/>
            <a:ext cx="89630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The EPR question</a:t>
            </a:r>
            <a:endParaRPr lang="en-US" sz="36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175D-D94B-42ED-86B4-29AA83FB5A18}" type="slidenum">
              <a:rPr lang="en-US"/>
              <a:pPr/>
              <a:t>40</a:t>
            </a:fld>
            <a:endParaRPr lang="en-US"/>
          </a:p>
        </p:txBody>
      </p:sp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93675" y="1006475"/>
            <a:ext cx="86106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800">
                <a:solidFill>
                  <a:srgbClr val="FF00FF"/>
                </a:solidFill>
                <a:sym typeface="MT Symbol" pitchFamily="82" charset="2"/>
              </a:rPr>
              <a:t>« It has not yet become obvious to me that there is no</a:t>
            </a:r>
            <a:r>
              <a:rPr lang="en-US" sz="2800">
                <a:solidFill>
                  <a:srgbClr val="009900"/>
                </a:solidFill>
                <a:sym typeface="MT Symbol" pitchFamily="82" charset="2"/>
              </a:rPr>
              <a:t> </a:t>
            </a:r>
            <a:r>
              <a:rPr lang="en-US" sz="2800">
                <a:sym typeface="MT Symbol" pitchFamily="82" charset="2"/>
              </a:rPr>
              <a:t>real problem</a:t>
            </a:r>
            <a:r>
              <a:rPr lang="en-US" sz="2800">
                <a:solidFill>
                  <a:srgbClr val="009900"/>
                </a:solidFill>
                <a:sym typeface="MT Symbol" pitchFamily="82" charset="2"/>
              </a:rPr>
              <a:t>. </a:t>
            </a:r>
            <a:r>
              <a:rPr lang="en-US" sz="2800">
                <a:solidFill>
                  <a:srgbClr val="FF00FF"/>
                </a:solidFill>
                <a:sym typeface="MT Symbol" pitchFamily="82" charset="2"/>
              </a:rPr>
              <a:t>I cannot define</a:t>
            </a:r>
            <a:r>
              <a:rPr lang="en-US" sz="2800">
                <a:solidFill>
                  <a:srgbClr val="009900"/>
                </a:solidFill>
                <a:sym typeface="MT Symbol" pitchFamily="82" charset="2"/>
              </a:rPr>
              <a:t> </a:t>
            </a:r>
            <a:r>
              <a:rPr lang="en-US" sz="2800">
                <a:sym typeface="MT Symbol" pitchFamily="82" charset="2"/>
              </a:rPr>
              <a:t>the</a:t>
            </a:r>
            <a:r>
              <a:rPr lang="en-US" sz="2800">
                <a:solidFill>
                  <a:srgbClr val="009900"/>
                </a:solidFill>
                <a:sym typeface="MT Symbol" pitchFamily="82" charset="2"/>
              </a:rPr>
              <a:t> </a:t>
            </a:r>
            <a:r>
              <a:rPr lang="en-US" sz="2800">
                <a:sym typeface="MT Symbol" pitchFamily="82" charset="2"/>
              </a:rPr>
              <a:t>real problem</a:t>
            </a:r>
            <a:r>
              <a:rPr lang="en-US" sz="2800">
                <a:solidFill>
                  <a:srgbClr val="009900"/>
                </a:solidFill>
                <a:sym typeface="MT Symbol" pitchFamily="82" charset="2"/>
              </a:rPr>
              <a:t>, </a:t>
            </a:r>
            <a:r>
              <a:rPr lang="en-US" sz="2800">
                <a:solidFill>
                  <a:srgbClr val="FF00FF"/>
                </a:solidFill>
                <a:sym typeface="MT Symbol" pitchFamily="82" charset="2"/>
              </a:rPr>
              <a:t>therefore I suspect there’s no</a:t>
            </a:r>
            <a:r>
              <a:rPr lang="en-US" sz="2800">
                <a:solidFill>
                  <a:srgbClr val="009900"/>
                </a:solidFill>
                <a:sym typeface="MT Symbol" pitchFamily="82" charset="2"/>
              </a:rPr>
              <a:t> </a:t>
            </a:r>
            <a:r>
              <a:rPr lang="en-US" sz="2800">
                <a:sym typeface="MT Symbol" pitchFamily="82" charset="2"/>
              </a:rPr>
              <a:t>real problem</a:t>
            </a:r>
            <a:r>
              <a:rPr lang="en-US" sz="2800">
                <a:solidFill>
                  <a:srgbClr val="FF00FF"/>
                </a:solidFill>
                <a:sym typeface="MT Symbol" pitchFamily="82" charset="2"/>
              </a:rPr>
              <a:t>, but I am not sure there is no </a:t>
            </a:r>
            <a:r>
              <a:rPr lang="en-US" sz="2800">
                <a:sym typeface="MT Symbol" pitchFamily="82" charset="2"/>
              </a:rPr>
              <a:t>real problem</a:t>
            </a:r>
            <a:r>
              <a:rPr lang="en-US" sz="2800">
                <a:solidFill>
                  <a:srgbClr val="009900"/>
                </a:solidFill>
                <a:sym typeface="MT Symbol" pitchFamily="82" charset="2"/>
              </a:rPr>
              <a:t>. </a:t>
            </a:r>
            <a:r>
              <a:rPr lang="en-US" sz="2800">
                <a:solidFill>
                  <a:srgbClr val="FF0000"/>
                </a:solidFill>
                <a:sym typeface="MT Symbol" pitchFamily="82" charset="2"/>
              </a:rPr>
              <a:t>So that’s why I like to investigate things. </a:t>
            </a:r>
            <a:r>
              <a:rPr lang="en-US" sz="2800">
                <a:solidFill>
                  <a:srgbClr val="009900"/>
                </a:solidFill>
                <a:sym typeface="MT Symbol" pitchFamily="82" charset="2"/>
              </a:rPr>
              <a:t>»*</a:t>
            </a:r>
            <a:endParaRPr lang="en-US">
              <a:sym typeface="MT Symbol" pitchFamily="82" charset="2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39750" y="4076700"/>
            <a:ext cx="8196263" cy="8002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ym typeface="MT Symbol" pitchFamily="82" charset="2"/>
              </a:rPr>
              <a:t>R</a:t>
            </a:r>
            <a:r>
              <a:rPr lang="en-US" sz="2800" dirty="0">
                <a:sym typeface="MT Symbol" pitchFamily="82" charset="2"/>
              </a:rPr>
              <a:t>. </a:t>
            </a:r>
            <a:r>
              <a:rPr lang="en-US" sz="2800" dirty="0" smtClean="0">
                <a:sym typeface="MT Symbol" pitchFamily="82" charset="2"/>
              </a:rPr>
              <a:t>Feynman: </a:t>
            </a:r>
            <a:r>
              <a:rPr lang="en-US" i="1" dirty="0" smtClean="0">
                <a:sym typeface="MT Symbol" pitchFamily="82" charset="2"/>
              </a:rPr>
              <a:t>Simulating Physics with Computers,</a:t>
            </a:r>
            <a:r>
              <a:rPr lang="en-US" dirty="0" smtClean="0">
                <a:sym typeface="MT Symbol" pitchFamily="82" charset="2"/>
              </a:rPr>
              <a:t> Int</a:t>
            </a:r>
            <a:r>
              <a:rPr lang="en-US" dirty="0">
                <a:sym typeface="MT Symbol" pitchFamily="82" charset="2"/>
              </a:rPr>
              <a:t>. </a:t>
            </a:r>
            <a:r>
              <a:rPr lang="en-US" dirty="0" err="1">
                <a:sym typeface="MT Symbol" pitchFamily="82" charset="2"/>
              </a:rPr>
              <a:t>Journ</a:t>
            </a:r>
            <a:r>
              <a:rPr lang="en-US" dirty="0">
                <a:sym typeface="MT Symbol" pitchFamily="82" charset="2"/>
              </a:rPr>
              <a:t>. of </a:t>
            </a:r>
            <a:r>
              <a:rPr lang="fr-FR" dirty="0">
                <a:sym typeface="MT Symbol" pitchFamily="82" charset="2"/>
              </a:rPr>
              <a:t> </a:t>
            </a:r>
            <a:r>
              <a:rPr lang="en-US" dirty="0" err="1">
                <a:sym typeface="MT Symbol" pitchFamily="82" charset="2"/>
              </a:rPr>
              <a:t>Theoret</a:t>
            </a:r>
            <a:r>
              <a:rPr lang="en-US" dirty="0">
                <a:sym typeface="MT Symbol" pitchFamily="82" charset="2"/>
              </a:rPr>
              <a:t>.</a:t>
            </a:r>
            <a:r>
              <a:rPr lang="fr-FR" dirty="0">
                <a:sym typeface="MT Symbol" pitchFamily="82" charset="2"/>
              </a:rPr>
              <a:t> </a:t>
            </a:r>
            <a:r>
              <a:rPr lang="en-US" dirty="0">
                <a:sym typeface="MT Symbol" pitchFamily="82" charset="2"/>
              </a:rPr>
              <a:t>Phys. 21, 467 (19</a:t>
            </a:r>
            <a:r>
              <a:rPr lang="fr-FR" dirty="0">
                <a:sym typeface="MT Symbol" pitchFamily="82" charset="2"/>
              </a:rPr>
              <a:t>8</a:t>
            </a:r>
            <a:r>
              <a:rPr lang="en-US" dirty="0">
                <a:sym typeface="MT Symbol" pitchFamily="82" charset="2"/>
              </a:rPr>
              <a:t>2)**</a:t>
            </a:r>
            <a:endParaRPr lang="fr-FR" dirty="0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5175"/>
          </a:xfrm>
          <a:noFill/>
          <a:ln/>
        </p:spPr>
        <p:txBody>
          <a:bodyPr/>
          <a:lstStyle/>
          <a:p>
            <a:r>
              <a:rPr lang="fr-FR"/>
              <a:t>Is it a </a:t>
            </a:r>
            <a:r>
              <a:rPr lang="fr-FR">
                <a:solidFill>
                  <a:schemeClr val="tx1"/>
                </a:solidFill>
              </a:rPr>
              <a:t>real</a:t>
            </a:r>
            <a:r>
              <a:rPr lang="fr-FR"/>
              <a:t> problem ?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250825" y="5373688"/>
            <a:ext cx="7705725" cy="11361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marL="363538" indent="-363538">
              <a:lnSpc>
                <a:spcPct val="150000"/>
              </a:lnSpc>
            </a:pPr>
            <a:r>
              <a:rPr lang="fr-FR" dirty="0">
                <a:solidFill>
                  <a:schemeClr val="folHlink"/>
                </a:solidFill>
              </a:rPr>
              <a:t>*</a:t>
            </a:r>
            <a:r>
              <a:rPr lang="fr-FR" dirty="0"/>
              <a:t>   This sentence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written</a:t>
            </a:r>
            <a:r>
              <a:rPr lang="fr-FR" dirty="0"/>
              <a:t> about EPR </a:t>
            </a:r>
            <a:r>
              <a:rPr lang="fr-FR" dirty="0" err="1"/>
              <a:t>correlations</a:t>
            </a:r>
            <a:endParaRPr lang="fr-FR" dirty="0"/>
          </a:p>
          <a:p>
            <a:pPr marL="363538" indent="-363538">
              <a:lnSpc>
                <a:spcPct val="150000"/>
              </a:lnSpc>
            </a:pPr>
            <a:r>
              <a:rPr lang="fr-FR" dirty="0"/>
              <a:t>** A </a:t>
            </a:r>
            <a:r>
              <a:rPr lang="fr-FR" dirty="0" err="1"/>
              <a:t>founding</a:t>
            </a:r>
            <a:r>
              <a:rPr lang="fr-FR" dirty="0"/>
              <a:t> </a:t>
            </a:r>
            <a:r>
              <a:rPr lang="fr-FR" dirty="0" err="1"/>
              <a:t>paper</a:t>
            </a:r>
            <a:r>
              <a:rPr lang="fr-FR" dirty="0"/>
              <a:t> on quantum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76" grpId="0" autoUpdateAnimBg="0"/>
      <p:bldP spid="13107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8D9-10F2-4240-8050-4F1AA8115093}" type="slidenum">
              <a:rPr lang="en-US"/>
              <a:pPr/>
              <a:t>41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/>
          <a:lstStyle/>
          <a:p>
            <a:r>
              <a:rPr lang="en-US"/>
              <a:t>It took a long time for entanglement to be recognized as a revolutionary concept</a:t>
            </a:r>
          </a:p>
        </p:txBody>
      </p:sp>
      <p:pic>
        <p:nvPicPr>
          <p:cNvPr id="145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6167437" cy="1965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45417" name="Picture 9"/>
          <p:cNvPicPr>
            <a:picLocks noChangeAspect="1" noChangeArrowheads="1"/>
          </p:cNvPicPr>
          <p:nvPr/>
        </p:nvPicPr>
        <p:blipFill>
          <a:blip r:embed="rId4" cstate="print"/>
          <a:srcRect t="5197" r="6656"/>
          <a:stretch>
            <a:fillRect/>
          </a:stretch>
        </p:blipFill>
        <p:spPr bwMode="auto">
          <a:xfrm>
            <a:off x="3238500" y="3573463"/>
            <a:ext cx="5905500" cy="29606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08400" y="6381750"/>
            <a:ext cx="42481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** </a:t>
            </a:r>
            <a:r>
              <a:rPr lang="en-US" sz="1400" i="1">
                <a:latin typeface="Arial" charset="0"/>
                <a:cs typeface="Arial" charset="0"/>
              </a:rPr>
              <a:t>A founding paper on quantum 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FF8C-9308-49CA-8CA1-A2A0ECF57D36}" type="slidenum">
              <a:rPr lang="en-US"/>
              <a:pPr/>
              <a:t>42</a:t>
            </a:fld>
            <a:endParaRPr 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179388" y="2420938"/>
            <a:ext cx="8353425" cy="31686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975"/>
            <a:ext cx="7772400" cy="1143000"/>
          </a:xfrm>
        </p:spPr>
        <p:txBody>
          <a:bodyPr/>
          <a:lstStyle/>
          <a:p>
            <a:r>
              <a:rPr lang="en-US"/>
              <a:t>Entanglement: a resource for quantum information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23850" y="3357563"/>
            <a:ext cx="8367713" cy="2101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5000"/>
              </a:spcBef>
            </a:pPr>
            <a:r>
              <a:rPr lang="en-US">
                <a:solidFill>
                  <a:srgbClr val="FF00FF"/>
                </a:solidFill>
              </a:rPr>
              <a:t>Hardware </a:t>
            </a:r>
            <a:r>
              <a:rPr lang="en-US"/>
              <a:t> based on  </a:t>
            </a:r>
            <a:r>
              <a:rPr lang="en-US">
                <a:solidFill>
                  <a:srgbClr val="FF00FF"/>
                </a:solidFill>
              </a:rPr>
              <a:t>different physical principles</a:t>
            </a:r>
            <a:r>
              <a:rPr lang="en-US"/>
              <a:t> can lead to  </a:t>
            </a:r>
            <a:r>
              <a:rPr lang="en-US">
                <a:solidFill>
                  <a:srgbClr val="009900"/>
                </a:solidFill>
              </a:rPr>
              <a:t>new concepts in information theory:</a:t>
            </a:r>
          </a:p>
          <a:p>
            <a:pPr marL="633413" lvl="1" indent="-176213">
              <a:spcBef>
                <a:spcPct val="25000"/>
              </a:spcBef>
              <a:buFontTx/>
              <a:buChar char="•"/>
            </a:pPr>
            <a:r>
              <a:rPr lang="en-US">
                <a:solidFill>
                  <a:srgbClr val="009900"/>
                </a:solidFill>
              </a:rPr>
              <a:t>Quantum computing </a:t>
            </a:r>
            <a:r>
              <a:rPr lang="en-US"/>
              <a:t>(R. Feynman 1982, D. Deutsch 1985 )</a:t>
            </a:r>
          </a:p>
          <a:p>
            <a:pPr marL="633413" lvl="1" indent="-176213">
              <a:spcBef>
                <a:spcPct val="25000"/>
              </a:spcBef>
              <a:buFontTx/>
              <a:buChar char="•"/>
            </a:pPr>
            <a:r>
              <a:rPr lang="en-US">
                <a:solidFill>
                  <a:srgbClr val="009900"/>
                </a:solidFill>
              </a:rPr>
              <a:t>Quantum cryptography </a:t>
            </a:r>
            <a:r>
              <a:rPr lang="en-US"/>
              <a:t>(Bennett Brassard 84; Ekert 1991)</a:t>
            </a:r>
          </a:p>
          <a:p>
            <a:pPr marL="633413" lvl="1" indent="-176213">
              <a:spcBef>
                <a:spcPct val="25000"/>
              </a:spcBef>
              <a:buFontTx/>
              <a:buChar char="•"/>
            </a:pPr>
            <a:r>
              <a:rPr lang="en-US">
                <a:solidFill>
                  <a:schemeClr val="folHlink"/>
                </a:solidFill>
              </a:rPr>
              <a:t>Quantum teleportation </a:t>
            </a:r>
            <a:r>
              <a:rPr lang="en-US"/>
              <a:t>(B, B, et al. 1993)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395288" y="2492375"/>
            <a:ext cx="8382000" cy="730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Understanding the extraordinary properties of entanglement </a:t>
            </a:r>
            <a:r>
              <a:rPr lang="en-US"/>
              <a:t>has triggered a new research field: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quantum information</a:t>
            </a:r>
            <a:endParaRPr lang="en-US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395288" y="1412875"/>
            <a:ext cx="8424862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Beyond Bell’s inequalities violation: GHZ.</a:t>
            </a:r>
            <a:r>
              <a:rPr lang="en-US"/>
              <a:t> Entanglement with more particles can lead even farther from classical concepts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684213" y="5805488"/>
            <a:ext cx="74898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Spectacular experimental demonstrations of these schemes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A42CA-9395-4D1A-B5E3-AC848DE6E620}" type="slidenum">
              <a:rPr lang="en-US"/>
              <a:pPr/>
              <a:t>43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359775" cy="1189038"/>
          </a:xfrm>
        </p:spPr>
        <p:txBody>
          <a:bodyPr/>
          <a:lstStyle/>
          <a:p>
            <a:r>
              <a:rPr lang="en-US" sz="3600"/>
              <a:t>Mathematically proven safe cryptography: sharing  two identical copies of a secret key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424863" cy="23002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/>
              <a:t>The goal: </a:t>
            </a:r>
            <a:r>
              <a:rPr lang="en-US">
                <a:solidFill>
                  <a:srgbClr val="008000"/>
                </a:solidFill>
              </a:rPr>
              <a:t>distribute</a:t>
            </a:r>
            <a:r>
              <a:rPr lang="en-US"/>
              <a:t> to two partners (</a:t>
            </a:r>
            <a:r>
              <a:rPr lang="en-US">
                <a:solidFill>
                  <a:srgbClr val="008000"/>
                </a:solidFill>
              </a:rPr>
              <a:t>Alice et Bob</a:t>
            </a:r>
            <a:r>
              <a:rPr lang="en-US"/>
              <a:t>) </a:t>
            </a:r>
            <a:r>
              <a:rPr lang="en-US">
                <a:solidFill>
                  <a:schemeClr val="bg2"/>
                </a:solidFill>
              </a:rPr>
              <a:t>two identical secret keys (a random sequence of 1 and 0)</a:t>
            </a:r>
            <a:r>
              <a:rPr lang="en-US"/>
              <a:t>, with absolute certainty that  </a:t>
            </a:r>
            <a:r>
              <a:rPr lang="en-US">
                <a:solidFill>
                  <a:srgbClr val="FF00FF"/>
                </a:solidFill>
              </a:rPr>
              <a:t>no spy </a:t>
            </a:r>
            <a:r>
              <a:rPr lang="en-US">
                <a:solidFill>
                  <a:schemeClr val="tx2"/>
                </a:solidFill>
              </a:rPr>
              <a:t>(Eve)</a:t>
            </a:r>
            <a:r>
              <a:rPr lang="en-US"/>
              <a:t> has been able to get  </a:t>
            </a:r>
            <a:r>
              <a:rPr lang="en-US">
                <a:solidFill>
                  <a:schemeClr val="bg2"/>
                </a:solidFill>
              </a:rPr>
              <a:t>a copy of the key.</a:t>
            </a:r>
          </a:p>
          <a:p>
            <a:pPr>
              <a:spcBef>
                <a:spcPct val="30000"/>
              </a:spcBef>
            </a:pPr>
            <a:r>
              <a:rPr lang="en-US"/>
              <a:t>Using that key, Alice and Bob can exchange (publicly) a coded message with </a:t>
            </a:r>
            <a:r>
              <a:rPr lang="en-US">
                <a:solidFill>
                  <a:schemeClr val="hlink"/>
                </a:solidFill>
              </a:rPr>
              <a:t>a mathematically proven safety</a:t>
            </a:r>
            <a:r>
              <a:rPr lang="en-US"/>
              <a:t> (Shannon theorem)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(provided the message is not longer than the key)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1239838" y="5410200"/>
            <a:ext cx="658812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Alice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7216775" y="5410200"/>
            <a:ext cx="508000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Bob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4511675" y="4402138"/>
            <a:ext cx="473075" cy="365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00FF"/>
                </a:solidFill>
              </a:rPr>
              <a:t>Eve</a:t>
            </a:r>
          </a:p>
        </p:txBody>
      </p:sp>
      <p:pic>
        <p:nvPicPr>
          <p:cNvPr id="9320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3" y="4537075"/>
            <a:ext cx="1101725" cy="1119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3184525" y="4464050"/>
            <a:ext cx="358775" cy="4318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 anchor="ctr">
            <a:spAutoFit/>
          </a:bodyPr>
          <a:lstStyle/>
          <a:p>
            <a:endParaRPr lang="fr-FR"/>
          </a:p>
        </p:txBody>
      </p:sp>
      <p:pic>
        <p:nvPicPr>
          <p:cNvPr id="9320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6863" y="4437063"/>
            <a:ext cx="1047750" cy="1152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93206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7625" y="3938588"/>
            <a:ext cx="1101725" cy="10429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93211" name="Line 27"/>
          <p:cNvSpPr>
            <a:spLocks noChangeShapeType="1"/>
          </p:cNvSpPr>
          <p:nvPr/>
        </p:nvSpPr>
        <p:spPr bwMode="auto">
          <a:xfrm>
            <a:off x="1384300" y="5194300"/>
            <a:ext cx="640873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lIns="54000" tIns="46800" rIns="54000" bIns="46800">
            <a:spAutoFit/>
          </a:bodyPr>
          <a:lstStyle/>
          <a:p>
            <a:endParaRPr lang="fr-FR"/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2193925" y="5191125"/>
            <a:ext cx="12509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fr-FR" sz="2000"/>
              <a:t>110100101</a:t>
            </a:r>
          </a:p>
        </p:txBody>
      </p:sp>
      <p:sp>
        <p:nvSpPr>
          <p:cNvPr id="93213" name="Text Box 29"/>
          <p:cNvSpPr txBox="1">
            <a:spLocks noChangeArrowheads="1"/>
          </p:cNvSpPr>
          <p:nvPr/>
        </p:nvSpPr>
        <p:spPr bwMode="auto">
          <a:xfrm>
            <a:off x="5776913" y="5191125"/>
            <a:ext cx="12509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fr-FR" sz="2000"/>
              <a:t>110100101</a:t>
            </a:r>
          </a:p>
        </p:txBody>
      </p:sp>
      <p:sp>
        <p:nvSpPr>
          <p:cNvPr id="93214" name="Text Box 30"/>
          <p:cNvSpPr txBox="1">
            <a:spLocks noChangeArrowheads="1"/>
          </p:cNvSpPr>
          <p:nvPr/>
        </p:nvSpPr>
        <p:spPr bwMode="auto">
          <a:xfrm>
            <a:off x="0" y="5876925"/>
            <a:ext cx="9178925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 algn="ctr"/>
            <a:r>
              <a:rPr lang="en-US" sz="2800">
                <a:solidFill>
                  <a:schemeClr val="accent2"/>
                </a:solidFill>
              </a:rPr>
              <a:t>Quantum optics provides means of safe key distribution (QKD)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3DFB-6C01-4A66-A6AE-79E17B0CD8DE}" type="slidenum">
              <a:rPr lang="en-US"/>
              <a:pPr/>
              <a:t>5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87313"/>
            <a:ext cx="9144000" cy="968375"/>
          </a:xfrm>
        </p:spPr>
        <p:txBody>
          <a:bodyPr/>
          <a:lstStyle/>
          <a:p>
            <a:r>
              <a:rPr lang="en-US" sz="3200"/>
              <a:t>The EPR GedankenExperiment with photons correlated in polarization</a:t>
            </a:r>
          </a:p>
        </p:txBody>
      </p:sp>
      <p:grpSp>
        <p:nvGrpSpPr>
          <p:cNvPr id="10283" name="Group 43"/>
          <p:cNvGrpSpPr>
            <a:grpSpLocks/>
          </p:cNvGrpSpPr>
          <p:nvPr/>
        </p:nvGrpSpPr>
        <p:grpSpPr bwMode="auto">
          <a:xfrm>
            <a:off x="304800" y="1320800"/>
            <a:ext cx="6791325" cy="1881188"/>
            <a:chOff x="1114" y="920"/>
            <a:chExt cx="4278" cy="1185"/>
          </a:xfrm>
        </p:grpSpPr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3114" y="1423"/>
              <a:ext cx="317" cy="34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>
                  <a:latin typeface="Arial" charset="0"/>
                </a:rPr>
                <a:t>S</a:t>
              </a:r>
            </a:p>
          </p:txBody>
        </p:sp>
        <p:grpSp>
          <p:nvGrpSpPr>
            <p:cNvPr id="10248" name="Group 8"/>
            <p:cNvGrpSpPr>
              <a:grpSpLocks/>
            </p:cNvGrpSpPr>
            <p:nvPr/>
          </p:nvGrpSpPr>
          <p:grpSpPr bwMode="auto">
            <a:xfrm>
              <a:off x="3456" y="1104"/>
              <a:ext cx="1936" cy="1001"/>
              <a:chOff x="6441" y="5415"/>
              <a:chExt cx="4839" cy="2505"/>
            </a:xfrm>
          </p:grpSpPr>
          <p:sp>
            <p:nvSpPr>
              <p:cNvPr id="10249" name="Line 9"/>
              <p:cNvSpPr>
                <a:spLocks noChangeShapeType="1"/>
              </p:cNvSpPr>
              <p:nvPr/>
            </p:nvSpPr>
            <p:spPr bwMode="auto">
              <a:xfrm>
                <a:off x="6441" y="6669"/>
                <a:ext cx="22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8721" y="5871"/>
                <a:ext cx="456" cy="159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51" name="Line 11"/>
              <p:cNvSpPr>
                <a:spLocks noChangeShapeType="1"/>
              </p:cNvSpPr>
              <p:nvPr/>
            </p:nvSpPr>
            <p:spPr bwMode="auto">
              <a:xfrm flipH="1">
                <a:off x="8733" y="5871"/>
                <a:ext cx="429" cy="15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auto">
              <a:xfrm>
                <a:off x="7470" y="6660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 flipV="1">
                <a:off x="9210" y="6038"/>
                <a:ext cx="1230" cy="58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54" name="Line 14"/>
              <p:cNvSpPr>
                <a:spLocks noChangeShapeType="1"/>
              </p:cNvSpPr>
              <p:nvPr/>
            </p:nvSpPr>
            <p:spPr bwMode="auto">
              <a:xfrm>
                <a:off x="9210" y="6728"/>
                <a:ext cx="1230" cy="58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55" name="Line 15"/>
              <p:cNvSpPr>
                <a:spLocks noChangeShapeType="1"/>
              </p:cNvSpPr>
              <p:nvPr/>
            </p:nvSpPr>
            <p:spPr bwMode="auto">
              <a:xfrm flipV="1">
                <a:off x="9840" y="6293"/>
                <a:ext cx="75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56" name="Line 16"/>
              <p:cNvSpPr>
                <a:spLocks noChangeShapeType="1"/>
              </p:cNvSpPr>
              <p:nvPr/>
            </p:nvSpPr>
            <p:spPr bwMode="auto">
              <a:xfrm>
                <a:off x="9840" y="7021"/>
                <a:ext cx="75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57" name="Text Box 17"/>
              <p:cNvSpPr txBox="1">
                <a:spLocks noChangeArrowheads="1"/>
              </p:cNvSpPr>
              <p:nvPr/>
            </p:nvSpPr>
            <p:spPr bwMode="auto">
              <a:xfrm>
                <a:off x="7020" y="5670"/>
                <a:ext cx="840" cy="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200" i="1">
                    <a:solidFill>
                      <a:srgbClr val="0000FF"/>
                    </a:solidFill>
                    <a:latin typeface="Symbol" pitchFamily="18" charset="2"/>
                  </a:rPr>
                  <a:t>n</a:t>
                </a:r>
                <a:r>
                  <a:rPr lang="en-US" sz="2200" baseline="-25000">
                    <a:solidFill>
                      <a:srgbClr val="0000FF"/>
                    </a:solidFill>
                    <a:latin typeface="Symbol" pitchFamily="18" charset="2"/>
                  </a:rPr>
                  <a:t>2</a:t>
                </a:r>
              </a:p>
            </p:txBody>
          </p:sp>
          <p:sp>
            <p:nvSpPr>
              <p:cNvPr id="10258" name="Text Box 18"/>
              <p:cNvSpPr txBox="1">
                <a:spLocks noChangeArrowheads="1"/>
              </p:cNvSpPr>
              <p:nvPr/>
            </p:nvSpPr>
            <p:spPr bwMode="auto">
              <a:xfrm>
                <a:off x="10440" y="5565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0259" name="Text Box 19"/>
              <p:cNvSpPr txBox="1">
                <a:spLocks noChangeArrowheads="1"/>
              </p:cNvSpPr>
              <p:nvPr/>
            </p:nvSpPr>
            <p:spPr bwMode="auto">
              <a:xfrm>
                <a:off x="10440" y="681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+1</a:t>
                </a:r>
              </a:p>
            </p:txBody>
          </p:sp>
          <p:sp>
            <p:nvSpPr>
              <p:cNvPr id="10260" name="Text Box 20"/>
              <p:cNvSpPr txBox="1">
                <a:spLocks noChangeArrowheads="1"/>
              </p:cNvSpPr>
              <p:nvPr/>
            </p:nvSpPr>
            <p:spPr bwMode="auto">
              <a:xfrm>
                <a:off x="10440" y="687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+1</a:t>
                </a:r>
              </a:p>
            </p:txBody>
          </p:sp>
          <p:sp>
            <p:nvSpPr>
              <p:cNvPr id="10261" name="Text Box 21"/>
              <p:cNvSpPr txBox="1">
                <a:spLocks noChangeArrowheads="1"/>
              </p:cNvSpPr>
              <p:nvPr/>
            </p:nvSpPr>
            <p:spPr bwMode="auto">
              <a:xfrm>
                <a:off x="10440" y="690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0262" name="Text Box 22"/>
              <p:cNvSpPr txBox="1">
                <a:spLocks noChangeArrowheads="1"/>
              </p:cNvSpPr>
              <p:nvPr/>
            </p:nvSpPr>
            <p:spPr bwMode="auto">
              <a:xfrm>
                <a:off x="10440" y="5415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</p:grp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 flipH="1">
              <a:off x="2176" y="1605"/>
              <a:ext cx="9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auto">
            <a:xfrm flipH="1">
              <a:off x="1994" y="1286"/>
              <a:ext cx="182" cy="63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>
              <a:off x="2000" y="1286"/>
              <a:ext cx="171" cy="6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 flipH="1">
              <a:off x="2664" y="1602"/>
              <a:ext cx="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 flipH="1" flipV="1">
              <a:off x="1488" y="1353"/>
              <a:ext cx="492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 flipH="1">
              <a:off x="1488" y="1629"/>
              <a:ext cx="492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 flipH="1" flipV="1">
              <a:off x="1698" y="1455"/>
              <a:ext cx="30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flipH="1">
              <a:off x="1698" y="1746"/>
              <a:ext cx="30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2560" y="1212"/>
              <a:ext cx="270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200" i="1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200" baseline="-25000">
                  <a:solidFill>
                    <a:srgbClr val="FF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1126" y="1680"/>
              <a:ext cx="336" cy="4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aseline="-250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en-US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1114" y="1116"/>
              <a:ext cx="336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aseline="-250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r>
                <a:rPr lang="en-US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0274" name="Text Box 34"/>
            <p:cNvSpPr txBox="1">
              <a:spLocks noChangeArrowheads="1"/>
            </p:cNvSpPr>
            <p:nvPr/>
          </p:nvSpPr>
          <p:spPr bwMode="auto">
            <a:xfrm>
              <a:off x="1936" y="920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/>
                <a:t>I</a:t>
              </a:r>
            </a:p>
          </p:txBody>
        </p:sp>
        <p:sp>
          <p:nvSpPr>
            <p:cNvPr id="10275" name="Text Box 35"/>
            <p:cNvSpPr txBox="1">
              <a:spLocks noChangeArrowheads="1"/>
            </p:cNvSpPr>
            <p:nvPr/>
          </p:nvSpPr>
          <p:spPr bwMode="auto">
            <a:xfrm>
              <a:off x="4324" y="920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/>
                <a:t>II</a:t>
              </a:r>
            </a:p>
          </p:txBody>
        </p:sp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4042" y="1160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2200" b="1">
                  <a:latin typeface="Arial" charset="0"/>
                </a:rPr>
                <a:t>b</a:t>
              </a:r>
            </a:p>
          </p:txBody>
        </p:sp>
        <p:sp>
          <p:nvSpPr>
            <p:cNvPr id="10277" name="Text Box 37"/>
            <p:cNvSpPr txBox="1">
              <a:spLocks noChangeArrowheads="1"/>
            </p:cNvSpPr>
            <p:nvPr/>
          </p:nvSpPr>
          <p:spPr bwMode="auto">
            <a:xfrm>
              <a:off x="2218" y="1112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200" b="1">
                  <a:latin typeface="Arial" charset="0"/>
                </a:rPr>
                <a:t>a</a:t>
              </a:r>
            </a:p>
          </p:txBody>
        </p:sp>
      </p:grpSp>
      <p:grpSp>
        <p:nvGrpSpPr>
          <p:cNvPr id="10282" name="Group 42"/>
          <p:cNvGrpSpPr>
            <a:grpSpLocks/>
          </p:cNvGrpSpPr>
          <p:nvPr/>
        </p:nvGrpSpPr>
        <p:grpSpPr bwMode="auto">
          <a:xfrm>
            <a:off x="7620000" y="1701800"/>
            <a:ext cx="1158875" cy="1025525"/>
            <a:chOff x="134" y="1008"/>
            <a:chExt cx="927" cy="820"/>
          </a:xfrm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134" y="1008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x</a:t>
              </a: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46" y="1512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y</a:t>
              </a:r>
            </a:p>
          </p:txBody>
        </p:sp>
        <p:sp>
          <p:nvSpPr>
            <p:cNvPr id="10278" name="Oval 38"/>
            <p:cNvSpPr>
              <a:spLocks noChangeArrowheads="1"/>
            </p:cNvSpPr>
            <p:nvPr/>
          </p:nvSpPr>
          <p:spPr bwMode="auto">
            <a:xfrm>
              <a:off x="341" y="1568"/>
              <a:ext cx="57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 flipV="1">
              <a:off x="368" y="1176"/>
              <a:ext cx="0" cy="4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80" name="Text Box 40"/>
            <p:cNvSpPr txBox="1">
              <a:spLocks noChangeArrowheads="1"/>
            </p:cNvSpPr>
            <p:nvPr/>
          </p:nvSpPr>
          <p:spPr bwMode="auto">
            <a:xfrm>
              <a:off x="830" y="1560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z</a:t>
              </a:r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>
              <a:off x="371" y="1596"/>
              <a:ext cx="5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381000" y="3284538"/>
            <a:ext cx="84582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Measurement of the </a:t>
            </a:r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polarization of  </a:t>
            </a:r>
            <a:r>
              <a:rPr lang="en-US">
                <a:solidFill>
                  <a:schemeClr val="hlink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baseline="-30000">
                <a:solidFill>
                  <a:schemeClr val="hlink"/>
                </a:solidFill>
                <a:cs typeface="Times New Roman" pitchFamily="18" charset="0"/>
              </a:rPr>
              <a:t>1</a:t>
            </a:r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 along  orientation </a:t>
            </a:r>
            <a:r>
              <a:rPr lang="en-US" b="1">
                <a:solidFill>
                  <a:schemeClr val="hlink"/>
                </a:solidFill>
                <a:cs typeface="Times New Roman" pitchFamily="18" charset="0"/>
              </a:rPr>
              <a:t>a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and of polarization of 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baseline="-2500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2</a:t>
            </a: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along orientation </a:t>
            </a:r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b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:  results +1 or </a:t>
            </a:r>
            <a:r>
              <a:rPr lang="en-US">
                <a:cs typeface="Times New Roman" pitchFamily="18" charset="0"/>
              </a:rPr>
              <a:t>–1</a:t>
            </a:r>
          </a:p>
          <a:p>
            <a:pPr>
              <a:spcBef>
                <a:spcPct val="50000"/>
              </a:spcBef>
              <a:buFont typeface="MT Symbol" pitchFamily="82" charset="2"/>
              <a:buChar char="Þ"/>
            </a:pPr>
            <a:r>
              <a:rPr lang="en-US">
                <a:cs typeface="Times New Roman" pitchFamily="18" charset="0"/>
              </a:rPr>
              <a:t> Probabilities to find 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 +1 ou –1 for </a:t>
            </a:r>
            <a:r>
              <a:rPr lang="en-US">
                <a:solidFill>
                  <a:schemeClr val="hlink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baseline="-30000">
                <a:solidFill>
                  <a:schemeClr val="hlink"/>
                </a:solidFill>
                <a:cs typeface="Times New Roman" pitchFamily="18" charset="0"/>
              </a:rPr>
              <a:t>1 </a:t>
            </a:r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(measured along </a:t>
            </a:r>
            <a:r>
              <a:rPr lang="en-US" b="1">
                <a:solidFill>
                  <a:schemeClr val="hlink"/>
                </a:solidFill>
                <a:cs typeface="Times New Roman" pitchFamily="18" charset="0"/>
              </a:rPr>
              <a:t>a</a:t>
            </a:r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) </a:t>
            </a:r>
            <a:r>
              <a:rPr lang="en-US">
                <a:cs typeface="Times New Roman" pitchFamily="18" charset="0"/>
              </a:rPr>
              <a:t>and </a:t>
            </a: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+1 or –1 for 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n</a:t>
            </a:r>
            <a:r>
              <a:rPr lang="en-US" baseline="-2500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2</a:t>
            </a: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(measured along </a:t>
            </a:r>
            <a:r>
              <a:rPr lang="en-US" b="1">
                <a:solidFill>
                  <a:schemeClr val="accent2"/>
                </a:solidFill>
                <a:cs typeface="Times New Roman" pitchFamily="18" charset="0"/>
              </a:rPr>
              <a:t>b).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>
              <a:cs typeface="Times New Roman" pitchFamily="18" charset="0"/>
            </a:endParaRPr>
          </a:p>
        </p:txBody>
      </p:sp>
      <p:graphicFrame>
        <p:nvGraphicFramePr>
          <p:cNvPr id="10288" name="Object 48"/>
          <p:cNvGraphicFramePr>
            <a:graphicFrameLocks noChangeAspect="1"/>
          </p:cNvGraphicFramePr>
          <p:nvPr/>
        </p:nvGraphicFramePr>
        <p:xfrm>
          <a:off x="1376363" y="5229225"/>
          <a:ext cx="2400300" cy="1270000"/>
        </p:xfrm>
        <a:graphic>
          <a:graphicData uri="http://schemas.openxmlformats.org/presentationml/2006/ole">
            <p:oleObj spid="_x0000_s10288" name="Equation" r:id="rId4" imgW="2400120" imgH="1269720" progId="Equation.DSMT4">
              <p:embed/>
            </p:oleObj>
          </a:graphicData>
        </a:graphic>
      </p:graphicFrame>
      <p:graphicFrame>
        <p:nvGraphicFramePr>
          <p:cNvPr id="10289" name="Object 49"/>
          <p:cNvGraphicFramePr>
            <a:graphicFrameLocks noChangeAspect="1"/>
          </p:cNvGraphicFramePr>
          <p:nvPr/>
        </p:nvGraphicFramePr>
        <p:xfrm>
          <a:off x="4945063" y="5229225"/>
          <a:ext cx="2362200" cy="1270000"/>
        </p:xfrm>
        <a:graphic>
          <a:graphicData uri="http://schemas.openxmlformats.org/presentationml/2006/ole">
            <p:oleObj spid="_x0000_s10289" name="Equation" r:id="rId5" imgW="2361960" imgH="1269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A4E0-6C8E-490C-B3F2-93207AB9CCEC}" type="slidenum">
              <a:rPr lang="en-US"/>
              <a:pPr/>
              <a:t>6</a:t>
            </a:fld>
            <a:endParaRPr lang="en-US"/>
          </a:p>
        </p:txBody>
      </p:sp>
      <p:sp>
        <p:nvSpPr>
          <p:cNvPr id="113719" name="Rectangle 55"/>
          <p:cNvSpPr>
            <a:spLocks noChangeArrowheads="1"/>
          </p:cNvSpPr>
          <p:nvPr/>
        </p:nvSpPr>
        <p:spPr bwMode="auto">
          <a:xfrm>
            <a:off x="179388" y="3933825"/>
            <a:ext cx="8775700" cy="86360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113720" name="Rectangle 56"/>
          <p:cNvSpPr>
            <a:spLocks noChangeArrowheads="1"/>
          </p:cNvSpPr>
          <p:nvPr/>
        </p:nvSpPr>
        <p:spPr bwMode="auto">
          <a:xfrm>
            <a:off x="179388" y="5157788"/>
            <a:ext cx="8775700" cy="151130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113718" name="Rectangle 54"/>
          <p:cNvSpPr>
            <a:spLocks noChangeArrowheads="1"/>
          </p:cNvSpPr>
          <p:nvPr/>
        </p:nvSpPr>
        <p:spPr bwMode="auto">
          <a:xfrm>
            <a:off x="179388" y="2997200"/>
            <a:ext cx="8775700" cy="804863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8" y="87313"/>
            <a:ext cx="9144000" cy="968375"/>
          </a:xfrm>
        </p:spPr>
        <p:txBody>
          <a:bodyPr/>
          <a:lstStyle/>
          <a:p>
            <a:r>
              <a:rPr lang="en-US" sz="3200"/>
              <a:t>The EPR GedankenExperiment with photons correlated in polarization</a:t>
            </a:r>
          </a:p>
        </p:txBody>
      </p:sp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323850" y="1125538"/>
            <a:ext cx="6791325" cy="1881187"/>
            <a:chOff x="1114" y="920"/>
            <a:chExt cx="4278" cy="1185"/>
          </a:xfrm>
        </p:grpSpPr>
        <p:sp>
          <p:nvSpPr>
            <p:cNvPr id="113668" name="Oval 4"/>
            <p:cNvSpPr>
              <a:spLocks noChangeArrowheads="1"/>
            </p:cNvSpPr>
            <p:nvPr/>
          </p:nvSpPr>
          <p:spPr bwMode="auto">
            <a:xfrm>
              <a:off x="3114" y="1423"/>
              <a:ext cx="317" cy="34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>
                  <a:latin typeface="Arial" charset="0"/>
                </a:rPr>
                <a:t>S</a:t>
              </a:r>
            </a:p>
          </p:txBody>
        </p:sp>
        <p:grpSp>
          <p:nvGrpSpPr>
            <p:cNvPr id="113669" name="Group 5"/>
            <p:cNvGrpSpPr>
              <a:grpSpLocks/>
            </p:cNvGrpSpPr>
            <p:nvPr/>
          </p:nvGrpSpPr>
          <p:grpSpPr bwMode="auto">
            <a:xfrm>
              <a:off x="3456" y="1104"/>
              <a:ext cx="1936" cy="1001"/>
              <a:chOff x="6441" y="5415"/>
              <a:chExt cx="4839" cy="2505"/>
            </a:xfrm>
          </p:grpSpPr>
          <p:sp>
            <p:nvSpPr>
              <p:cNvPr id="113670" name="Line 6"/>
              <p:cNvSpPr>
                <a:spLocks noChangeShapeType="1"/>
              </p:cNvSpPr>
              <p:nvPr/>
            </p:nvSpPr>
            <p:spPr bwMode="auto">
              <a:xfrm>
                <a:off x="6441" y="6669"/>
                <a:ext cx="22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71" name="Rectangle 7"/>
              <p:cNvSpPr>
                <a:spLocks noChangeArrowheads="1"/>
              </p:cNvSpPr>
              <p:nvPr/>
            </p:nvSpPr>
            <p:spPr bwMode="auto">
              <a:xfrm>
                <a:off x="8721" y="5871"/>
                <a:ext cx="456" cy="159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72" name="Line 8"/>
              <p:cNvSpPr>
                <a:spLocks noChangeShapeType="1"/>
              </p:cNvSpPr>
              <p:nvPr/>
            </p:nvSpPr>
            <p:spPr bwMode="auto">
              <a:xfrm flipH="1">
                <a:off x="8733" y="5871"/>
                <a:ext cx="429" cy="15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73" name="Line 9"/>
              <p:cNvSpPr>
                <a:spLocks noChangeShapeType="1"/>
              </p:cNvSpPr>
              <p:nvPr/>
            </p:nvSpPr>
            <p:spPr bwMode="auto">
              <a:xfrm>
                <a:off x="7470" y="6660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74" name="Line 10"/>
              <p:cNvSpPr>
                <a:spLocks noChangeShapeType="1"/>
              </p:cNvSpPr>
              <p:nvPr/>
            </p:nvSpPr>
            <p:spPr bwMode="auto">
              <a:xfrm flipV="1">
                <a:off x="9210" y="6038"/>
                <a:ext cx="1230" cy="58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75" name="Line 11"/>
              <p:cNvSpPr>
                <a:spLocks noChangeShapeType="1"/>
              </p:cNvSpPr>
              <p:nvPr/>
            </p:nvSpPr>
            <p:spPr bwMode="auto">
              <a:xfrm>
                <a:off x="9210" y="6728"/>
                <a:ext cx="1230" cy="58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76" name="Line 12"/>
              <p:cNvSpPr>
                <a:spLocks noChangeShapeType="1"/>
              </p:cNvSpPr>
              <p:nvPr/>
            </p:nvSpPr>
            <p:spPr bwMode="auto">
              <a:xfrm flipV="1">
                <a:off x="9840" y="6293"/>
                <a:ext cx="75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77" name="Line 13"/>
              <p:cNvSpPr>
                <a:spLocks noChangeShapeType="1"/>
              </p:cNvSpPr>
              <p:nvPr/>
            </p:nvSpPr>
            <p:spPr bwMode="auto">
              <a:xfrm>
                <a:off x="9840" y="7021"/>
                <a:ext cx="75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678" name="Text Box 14"/>
              <p:cNvSpPr txBox="1">
                <a:spLocks noChangeArrowheads="1"/>
              </p:cNvSpPr>
              <p:nvPr/>
            </p:nvSpPr>
            <p:spPr bwMode="auto">
              <a:xfrm>
                <a:off x="7020" y="5670"/>
                <a:ext cx="840" cy="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200" i="1">
                    <a:solidFill>
                      <a:srgbClr val="0000FF"/>
                    </a:solidFill>
                    <a:latin typeface="Symbol" pitchFamily="18" charset="2"/>
                  </a:rPr>
                  <a:t>n</a:t>
                </a:r>
                <a:r>
                  <a:rPr lang="en-US" sz="2200" baseline="-25000">
                    <a:solidFill>
                      <a:srgbClr val="0000FF"/>
                    </a:solidFill>
                    <a:latin typeface="Symbol" pitchFamily="18" charset="2"/>
                  </a:rPr>
                  <a:t>2</a:t>
                </a:r>
              </a:p>
            </p:txBody>
          </p:sp>
          <p:sp>
            <p:nvSpPr>
              <p:cNvPr id="113679" name="Text Box 15"/>
              <p:cNvSpPr txBox="1">
                <a:spLocks noChangeArrowheads="1"/>
              </p:cNvSpPr>
              <p:nvPr/>
            </p:nvSpPr>
            <p:spPr bwMode="auto">
              <a:xfrm>
                <a:off x="10440" y="5565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13680" name="Text Box 16"/>
              <p:cNvSpPr txBox="1">
                <a:spLocks noChangeArrowheads="1"/>
              </p:cNvSpPr>
              <p:nvPr/>
            </p:nvSpPr>
            <p:spPr bwMode="auto">
              <a:xfrm>
                <a:off x="10440" y="681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+1</a:t>
                </a:r>
              </a:p>
            </p:txBody>
          </p:sp>
          <p:sp>
            <p:nvSpPr>
              <p:cNvPr id="113681" name="Text Box 17"/>
              <p:cNvSpPr txBox="1">
                <a:spLocks noChangeArrowheads="1"/>
              </p:cNvSpPr>
              <p:nvPr/>
            </p:nvSpPr>
            <p:spPr bwMode="auto">
              <a:xfrm>
                <a:off x="10440" y="687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+1</a:t>
                </a:r>
              </a:p>
            </p:txBody>
          </p:sp>
          <p:sp>
            <p:nvSpPr>
              <p:cNvPr id="113682" name="Text Box 18"/>
              <p:cNvSpPr txBox="1">
                <a:spLocks noChangeArrowheads="1"/>
              </p:cNvSpPr>
              <p:nvPr/>
            </p:nvSpPr>
            <p:spPr bwMode="auto">
              <a:xfrm>
                <a:off x="10440" y="690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13683" name="Text Box 19"/>
              <p:cNvSpPr txBox="1">
                <a:spLocks noChangeArrowheads="1"/>
              </p:cNvSpPr>
              <p:nvPr/>
            </p:nvSpPr>
            <p:spPr bwMode="auto">
              <a:xfrm>
                <a:off x="10440" y="5415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</p:grpSp>
        <p:sp>
          <p:nvSpPr>
            <p:cNvPr id="113684" name="Line 20"/>
            <p:cNvSpPr>
              <a:spLocks noChangeShapeType="1"/>
            </p:cNvSpPr>
            <p:nvPr/>
          </p:nvSpPr>
          <p:spPr bwMode="auto">
            <a:xfrm flipH="1">
              <a:off x="2176" y="1605"/>
              <a:ext cx="9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685" name="Rectangle 21"/>
            <p:cNvSpPr>
              <a:spLocks noChangeArrowheads="1"/>
            </p:cNvSpPr>
            <p:nvPr/>
          </p:nvSpPr>
          <p:spPr bwMode="auto">
            <a:xfrm flipH="1">
              <a:off x="1994" y="1286"/>
              <a:ext cx="182" cy="63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686" name="Line 22"/>
            <p:cNvSpPr>
              <a:spLocks noChangeShapeType="1"/>
            </p:cNvSpPr>
            <p:nvPr/>
          </p:nvSpPr>
          <p:spPr bwMode="auto">
            <a:xfrm>
              <a:off x="2000" y="1286"/>
              <a:ext cx="171" cy="6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687" name="Line 23"/>
            <p:cNvSpPr>
              <a:spLocks noChangeShapeType="1"/>
            </p:cNvSpPr>
            <p:nvPr/>
          </p:nvSpPr>
          <p:spPr bwMode="auto">
            <a:xfrm flipH="1">
              <a:off x="2664" y="1602"/>
              <a:ext cx="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688" name="Line 24"/>
            <p:cNvSpPr>
              <a:spLocks noChangeShapeType="1"/>
            </p:cNvSpPr>
            <p:nvPr/>
          </p:nvSpPr>
          <p:spPr bwMode="auto">
            <a:xfrm flipH="1" flipV="1">
              <a:off x="1488" y="1353"/>
              <a:ext cx="492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689" name="Line 25"/>
            <p:cNvSpPr>
              <a:spLocks noChangeShapeType="1"/>
            </p:cNvSpPr>
            <p:nvPr/>
          </p:nvSpPr>
          <p:spPr bwMode="auto">
            <a:xfrm flipH="1">
              <a:off x="1488" y="1629"/>
              <a:ext cx="492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690" name="Line 26"/>
            <p:cNvSpPr>
              <a:spLocks noChangeShapeType="1"/>
            </p:cNvSpPr>
            <p:nvPr/>
          </p:nvSpPr>
          <p:spPr bwMode="auto">
            <a:xfrm flipH="1" flipV="1">
              <a:off x="1698" y="1455"/>
              <a:ext cx="30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691" name="Line 27"/>
            <p:cNvSpPr>
              <a:spLocks noChangeShapeType="1"/>
            </p:cNvSpPr>
            <p:nvPr/>
          </p:nvSpPr>
          <p:spPr bwMode="auto">
            <a:xfrm flipH="1">
              <a:off x="1698" y="1746"/>
              <a:ext cx="30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692" name="Text Box 28"/>
            <p:cNvSpPr txBox="1">
              <a:spLocks noChangeArrowheads="1"/>
            </p:cNvSpPr>
            <p:nvPr/>
          </p:nvSpPr>
          <p:spPr bwMode="auto">
            <a:xfrm>
              <a:off x="2560" y="1212"/>
              <a:ext cx="270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200" i="1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200" baseline="-25000">
                  <a:solidFill>
                    <a:srgbClr val="FF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113693" name="Text Box 29"/>
            <p:cNvSpPr txBox="1">
              <a:spLocks noChangeArrowheads="1"/>
            </p:cNvSpPr>
            <p:nvPr/>
          </p:nvSpPr>
          <p:spPr bwMode="auto">
            <a:xfrm>
              <a:off x="1126" y="1680"/>
              <a:ext cx="336" cy="4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aseline="-250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en-US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13694" name="Text Box 30"/>
            <p:cNvSpPr txBox="1">
              <a:spLocks noChangeArrowheads="1"/>
            </p:cNvSpPr>
            <p:nvPr/>
          </p:nvSpPr>
          <p:spPr bwMode="auto">
            <a:xfrm>
              <a:off x="1114" y="1116"/>
              <a:ext cx="336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aseline="-250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r>
                <a:rPr lang="en-US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13695" name="Text Box 31"/>
            <p:cNvSpPr txBox="1">
              <a:spLocks noChangeArrowheads="1"/>
            </p:cNvSpPr>
            <p:nvPr/>
          </p:nvSpPr>
          <p:spPr bwMode="auto">
            <a:xfrm>
              <a:off x="1936" y="920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/>
                <a:t>I</a:t>
              </a:r>
            </a:p>
          </p:txBody>
        </p:sp>
        <p:sp>
          <p:nvSpPr>
            <p:cNvPr id="113696" name="Text Box 32"/>
            <p:cNvSpPr txBox="1">
              <a:spLocks noChangeArrowheads="1"/>
            </p:cNvSpPr>
            <p:nvPr/>
          </p:nvSpPr>
          <p:spPr bwMode="auto">
            <a:xfrm>
              <a:off x="4324" y="920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/>
                <a:t>II</a:t>
              </a:r>
            </a:p>
          </p:txBody>
        </p:sp>
        <p:sp>
          <p:nvSpPr>
            <p:cNvPr id="113697" name="Text Box 33"/>
            <p:cNvSpPr txBox="1">
              <a:spLocks noChangeArrowheads="1"/>
            </p:cNvSpPr>
            <p:nvPr/>
          </p:nvSpPr>
          <p:spPr bwMode="auto">
            <a:xfrm>
              <a:off x="4042" y="1160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2200" b="1">
                  <a:latin typeface="Arial" charset="0"/>
                </a:rPr>
                <a:t>b</a:t>
              </a:r>
            </a:p>
          </p:txBody>
        </p:sp>
        <p:sp>
          <p:nvSpPr>
            <p:cNvPr id="113698" name="Text Box 34"/>
            <p:cNvSpPr txBox="1">
              <a:spLocks noChangeArrowheads="1"/>
            </p:cNvSpPr>
            <p:nvPr/>
          </p:nvSpPr>
          <p:spPr bwMode="auto">
            <a:xfrm>
              <a:off x="2218" y="1112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200" b="1">
                  <a:latin typeface="Arial" charset="0"/>
                </a:rPr>
                <a:t>a</a:t>
              </a:r>
            </a:p>
          </p:txBody>
        </p:sp>
      </p:grpSp>
      <p:grpSp>
        <p:nvGrpSpPr>
          <p:cNvPr id="113699" name="Group 35"/>
          <p:cNvGrpSpPr>
            <a:grpSpLocks/>
          </p:cNvGrpSpPr>
          <p:nvPr/>
        </p:nvGrpSpPr>
        <p:grpSpPr bwMode="auto">
          <a:xfrm>
            <a:off x="7639050" y="1506538"/>
            <a:ext cx="1158875" cy="1025525"/>
            <a:chOff x="134" y="1008"/>
            <a:chExt cx="927" cy="820"/>
          </a:xfrm>
        </p:grpSpPr>
        <p:sp>
          <p:nvSpPr>
            <p:cNvPr id="113700" name="Text Box 36"/>
            <p:cNvSpPr txBox="1">
              <a:spLocks noChangeArrowheads="1"/>
            </p:cNvSpPr>
            <p:nvPr/>
          </p:nvSpPr>
          <p:spPr bwMode="auto">
            <a:xfrm>
              <a:off x="134" y="1008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x</a:t>
              </a:r>
            </a:p>
          </p:txBody>
        </p:sp>
        <p:sp>
          <p:nvSpPr>
            <p:cNvPr id="113701" name="Text Box 37"/>
            <p:cNvSpPr txBox="1">
              <a:spLocks noChangeArrowheads="1"/>
            </p:cNvSpPr>
            <p:nvPr/>
          </p:nvSpPr>
          <p:spPr bwMode="auto">
            <a:xfrm>
              <a:off x="146" y="1512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y</a:t>
              </a:r>
            </a:p>
          </p:txBody>
        </p:sp>
        <p:sp>
          <p:nvSpPr>
            <p:cNvPr id="113702" name="Oval 38"/>
            <p:cNvSpPr>
              <a:spLocks noChangeArrowheads="1"/>
            </p:cNvSpPr>
            <p:nvPr/>
          </p:nvSpPr>
          <p:spPr bwMode="auto">
            <a:xfrm>
              <a:off x="341" y="1568"/>
              <a:ext cx="57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703" name="Line 39"/>
            <p:cNvSpPr>
              <a:spLocks noChangeShapeType="1"/>
            </p:cNvSpPr>
            <p:nvPr/>
          </p:nvSpPr>
          <p:spPr bwMode="auto">
            <a:xfrm flipV="1">
              <a:off x="368" y="1176"/>
              <a:ext cx="0" cy="4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704" name="Text Box 40"/>
            <p:cNvSpPr txBox="1">
              <a:spLocks noChangeArrowheads="1"/>
            </p:cNvSpPr>
            <p:nvPr/>
          </p:nvSpPr>
          <p:spPr bwMode="auto">
            <a:xfrm>
              <a:off x="830" y="1560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z</a:t>
              </a:r>
            </a:p>
          </p:txBody>
        </p:sp>
        <p:sp>
          <p:nvSpPr>
            <p:cNvPr id="113705" name="Line 41"/>
            <p:cNvSpPr>
              <a:spLocks noChangeShapeType="1"/>
            </p:cNvSpPr>
            <p:nvPr/>
          </p:nvSpPr>
          <p:spPr bwMode="auto">
            <a:xfrm>
              <a:off x="371" y="1596"/>
              <a:ext cx="5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371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95288" y="3141663"/>
            <a:ext cx="3889375" cy="457200"/>
          </a:xfrm>
          <a:noFill/>
          <a:ln/>
        </p:spPr>
        <p:txBody>
          <a:bodyPr/>
          <a:lstStyle/>
          <a:p>
            <a:pPr marL="119063" indent="-119063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For the entangled EPR state…</a:t>
            </a:r>
          </a:p>
        </p:txBody>
      </p:sp>
      <p:graphicFrame>
        <p:nvGraphicFramePr>
          <p:cNvPr id="113712" name="Object 48"/>
          <p:cNvGraphicFramePr>
            <a:graphicFrameLocks noChangeAspect="1"/>
          </p:cNvGraphicFramePr>
          <p:nvPr/>
        </p:nvGraphicFramePr>
        <p:xfrm>
          <a:off x="4500563" y="2997200"/>
          <a:ext cx="3810000" cy="774700"/>
        </p:xfrm>
        <a:graphic>
          <a:graphicData uri="http://schemas.openxmlformats.org/presentationml/2006/ole">
            <p:oleObj spid="_x0000_s113712" name="Equation" r:id="rId4" imgW="3809880" imgH="774360" progId="Equation.DSMT4">
              <p:embed/>
            </p:oleObj>
          </a:graphicData>
        </a:graphic>
      </p:graphicFrame>
      <p:sp>
        <p:nvSpPr>
          <p:cNvPr id="113713" name="Rectangle 49"/>
          <p:cNvSpPr>
            <a:spLocks noChangeArrowheads="1"/>
          </p:cNvSpPr>
          <p:nvPr/>
        </p:nvSpPr>
        <p:spPr bwMode="auto">
          <a:xfrm>
            <a:off x="215900" y="3933825"/>
            <a:ext cx="44275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Quantum mechanics predicts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>
                <a:solidFill>
                  <a:schemeClr val="folHlink"/>
                </a:solidFill>
                <a:cs typeface="Times New Roman" pitchFamily="18" charset="0"/>
              </a:rPr>
              <a:t>results separately random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…</a:t>
            </a:r>
          </a:p>
        </p:txBody>
      </p:sp>
      <p:graphicFrame>
        <p:nvGraphicFramePr>
          <p:cNvPr id="113714" name="Object 50"/>
          <p:cNvGraphicFramePr>
            <a:graphicFrameLocks noChangeAspect="1"/>
          </p:cNvGraphicFramePr>
          <p:nvPr/>
        </p:nvGraphicFramePr>
        <p:xfrm>
          <a:off x="4500563" y="4044950"/>
          <a:ext cx="4464050" cy="698500"/>
        </p:xfrm>
        <a:graphic>
          <a:graphicData uri="http://schemas.openxmlformats.org/presentationml/2006/ole">
            <p:oleObj spid="_x0000_s113714" name="Equation" r:id="rId5" imgW="4635360" imgH="723600" progId="Equation.DSMT4">
              <p:embed/>
            </p:oleObj>
          </a:graphicData>
        </a:graphic>
      </p:graphicFrame>
      <p:sp>
        <p:nvSpPr>
          <p:cNvPr id="113715" name="Text Box 51"/>
          <p:cNvSpPr txBox="1">
            <a:spLocks noChangeArrowheads="1"/>
          </p:cNvSpPr>
          <p:nvPr/>
        </p:nvSpPr>
        <p:spPr bwMode="auto">
          <a:xfrm>
            <a:off x="250825" y="5229225"/>
            <a:ext cx="1441450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fr-FR">
                <a:solidFill>
                  <a:schemeClr val="hlink"/>
                </a:solidFill>
              </a:rPr>
              <a:t>but strongly correlated:</a:t>
            </a:r>
            <a:endParaRPr lang="fr-FR"/>
          </a:p>
        </p:txBody>
      </p:sp>
      <p:graphicFrame>
        <p:nvGraphicFramePr>
          <p:cNvPr id="113717" name="Object 53"/>
          <p:cNvGraphicFramePr>
            <a:graphicFrameLocks noChangeAspect="1"/>
          </p:cNvGraphicFramePr>
          <p:nvPr/>
        </p:nvGraphicFramePr>
        <p:xfrm>
          <a:off x="6084888" y="5229225"/>
          <a:ext cx="2614612" cy="1287463"/>
        </p:xfrm>
        <a:graphic>
          <a:graphicData uri="http://schemas.openxmlformats.org/presentationml/2006/ole">
            <p:oleObj spid="_x0000_s113717" name="Equation" r:id="rId6" imgW="2425680" imgH="1193760" progId="Equation.DSMT4">
              <p:embed/>
            </p:oleObj>
          </a:graphicData>
        </a:graphic>
      </p:graphicFrame>
      <p:graphicFrame>
        <p:nvGraphicFramePr>
          <p:cNvPr id="113721" name="Object 57"/>
          <p:cNvGraphicFramePr>
            <a:graphicFrameLocks noChangeAspect="1"/>
          </p:cNvGraphicFramePr>
          <p:nvPr/>
        </p:nvGraphicFramePr>
        <p:xfrm>
          <a:off x="1763713" y="5229225"/>
          <a:ext cx="3621087" cy="1344613"/>
        </p:xfrm>
        <a:graphic>
          <a:graphicData uri="http://schemas.openxmlformats.org/presentationml/2006/ole">
            <p:oleObj spid="_x0000_s113721" name="Equation" r:id="rId7" imgW="4178160" imgH="1549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D86D-7486-4541-80E1-68DB9913C23D}" type="slidenum">
              <a:rPr lang="en-US"/>
              <a:pPr/>
              <a:t>7</a:t>
            </a:fld>
            <a:endParaRPr lang="en-US"/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684213" y="4221163"/>
            <a:ext cx="8064500" cy="1223962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609600"/>
          </a:xfrm>
        </p:spPr>
        <p:txBody>
          <a:bodyPr/>
          <a:lstStyle/>
          <a:p>
            <a:r>
              <a:rPr lang="en-US" sz="3200"/>
              <a:t>Coefficient of correlation of polarization (EPR state)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23850" y="908050"/>
            <a:ext cx="6791325" cy="1881188"/>
            <a:chOff x="1114" y="920"/>
            <a:chExt cx="4278" cy="1185"/>
          </a:xfrm>
        </p:grpSpPr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3114" y="1423"/>
              <a:ext cx="317" cy="34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>
                  <a:latin typeface="Arial" charset="0"/>
                </a:rPr>
                <a:t>S</a:t>
              </a:r>
            </a:p>
          </p:txBody>
        </p:sp>
        <p:grpSp>
          <p:nvGrpSpPr>
            <p:cNvPr id="13317" name="Group 5"/>
            <p:cNvGrpSpPr>
              <a:grpSpLocks/>
            </p:cNvGrpSpPr>
            <p:nvPr/>
          </p:nvGrpSpPr>
          <p:grpSpPr bwMode="auto">
            <a:xfrm>
              <a:off x="3456" y="1104"/>
              <a:ext cx="1936" cy="1001"/>
              <a:chOff x="6441" y="5415"/>
              <a:chExt cx="4839" cy="2505"/>
            </a:xfrm>
          </p:grpSpPr>
          <p:sp>
            <p:nvSpPr>
              <p:cNvPr id="13318" name="Line 6"/>
              <p:cNvSpPr>
                <a:spLocks noChangeShapeType="1"/>
              </p:cNvSpPr>
              <p:nvPr/>
            </p:nvSpPr>
            <p:spPr bwMode="auto">
              <a:xfrm>
                <a:off x="6441" y="6669"/>
                <a:ext cx="22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19" name="Rectangle 7"/>
              <p:cNvSpPr>
                <a:spLocks noChangeArrowheads="1"/>
              </p:cNvSpPr>
              <p:nvPr/>
            </p:nvSpPr>
            <p:spPr bwMode="auto">
              <a:xfrm>
                <a:off x="8721" y="5871"/>
                <a:ext cx="456" cy="159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20" name="Line 8"/>
              <p:cNvSpPr>
                <a:spLocks noChangeShapeType="1"/>
              </p:cNvSpPr>
              <p:nvPr/>
            </p:nvSpPr>
            <p:spPr bwMode="auto">
              <a:xfrm flipH="1">
                <a:off x="8733" y="5871"/>
                <a:ext cx="429" cy="15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21" name="Line 9"/>
              <p:cNvSpPr>
                <a:spLocks noChangeShapeType="1"/>
              </p:cNvSpPr>
              <p:nvPr/>
            </p:nvSpPr>
            <p:spPr bwMode="auto">
              <a:xfrm>
                <a:off x="7470" y="6660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22" name="Line 10"/>
              <p:cNvSpPr>
                <a:spLocks noChangeShapeType="1"/>
              </p:cNvSpPr>
              <p:nvPr/>
            </p:nvSpPr>
            <p:spPr bwMode="auto">
              <a:xfrm flipV="1">
                <a:off x="9210" y="6038"/>
                <a:ext cx="1230" cy="58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23" name="Line 11"/>
              <p:cNvSpPr>
                <a:spLocks noChangeShapeType="1"/>
              </p:cNvSpPr>
              <p:nvPr/>
            </p:nvSpPr>
            <p:spPr bwMode="auto">
              <a:xfrm>
                <a:off x="9210" y="6728"/>
                <a:ext cx="1230" cy="58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24" name="Line 12"/>
              <p:cNvSpPr>
                <a:spLocks noChangeShapeType="1"/>
              </p:cNvSpPr>
              <p:nvPr/>
            </p:nvSpPr>
            <p:spPr bwMode="auto">
              <a:xfrm flipV="1">
                <a:off x="9840" y="6293"/>
                <a:ext cx="75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25" name="Line 13"/>
              <p:cNvSpPr>
                <a:spLocks noChangeShapeType="1"/>
              </p:cNvSpPr>
              <p:nvPr/>
            </p:nvSpPr>
            <p:spPr bwMode="auto">
              <a:xfrm>
                <a:off x="9840" y="7021"/>
                <a:ext cx="75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26" name="Text Box 14"/>
              <p:cNvSpPr txBox="1">
                <a:spLocks noChangeArrowheads="1"/>
              </p:cNvSpPr>
              <p:nvPr/>
            </p:nvSpPr>
            <p:spPr bwMode="auto">
              <a:xfrm>
                <a:off x="7020" y="5670"/>
                <a:ext cx="840" cy="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200" i="1">
                    <a:solidFill>
                      <a:srgbClr val="0000FF"/>
                    </a:solidFill>
                    <a:latin typeface="Symbol" pitchFamily="18" charset="2"/>
                  </a:rPr>
                  <a:t>n</a:t>
                </a:r>
                <a:r>
                  <a:rPr lang="en-US" sz="2200" baseline="-25000">
                    <a:solidFill>
                      <a:srgbClr val="0000FF"/>
                    </a:solidFill>
                    <a:latin typeface="Symbol" pitchFamily="18" charset="2"/>
                  </a:rPr>
                  <a:t>2</a:t>
                </a:r>
              </a:p>
            </p:txBody>
          </p:sp>
          <p:sp>
            <p:nvSpPr>
              <p:cNvPr id="13327" name="Text Box 15"/>
              <p:cNvSpPr txBox="1">
                <a:spLocks noChangeArrowheads="1"/>
              </p:cNvSpPr>
              <p:nvPr/>
            </p:nvSpPr>
            <p:spPr bwMode="auto">
              <a:xfrm>
                <a:off x="10440" y="5565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3328" name="Text Box 16"/>
              <p:cNvSpPr txBox="1">
                <a:spLocks noChangeArrowheads="1"/>
              </p:cNvSpPr>
              <p:nvPr/>
            </p:nvSpPr>
            <p:spPr bwMode="auto">
              <a:xfrm>
                <a:off x="10440" y="681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+1</a:t>
                </a:r>
              </a:p>
            </p:txBody>
          </p:sp>
          <p:sp>
            <p:nvSpPr>
              <p:cNvPr id="13329" name="Text Box 17"/>
              <p:cNvSpPr txBox="1">
                <a:spLocks noChangeArrowheads="1"/>
              </p:cNvSpPr>
              <p:nvPr/>
            </p:nvSpPr>
            <p:spPr bwMode="auto">
              <a:xfrm>
                <a:off x="10440" y="687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+1</a:t>
                </a:r>
              </a:p>
            </p:txBody>
          </p:sp>
          <p:sp>
            <p:nvSpPr>
              <p:cNvPr id="13330" name="Text Box 18"/>
              <p:cNvSpPr txBox="1">
                <a:spLocks noChangeArrowheads="1"/>
              </p:cNvSpPr>
              <p:nvPr/>
            </p:nvSpPr>
            <p:spPr bwMode="auto">
              <a:xfrm>
                <a:off x="10440" y="690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3331" name="Text Box 19"/>
              <p:cNvSpPr txBox="1">
                <a:spLocks noChangeArrowheads="1"/>
              </p:cNvSpPr>
              <p:nvPr/>
            </p:nvSpPr>
            <p:spPr bwMode="auto">
              <a:xfrm>
                <a:off x="10440" y="5415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</p:grp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 flipH="1">
              <a:off x="2176" y="1605"/>
              <a:ext cx="9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 flipH="1">
              <a:off x="1994" y="1286"/>
              <a:ext cx="182" cy="63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>
              <a:off x="2000" y="1286"/>
              <a:ext cx="171" cy="6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H="1">
              <a:off x="2664" y="1602"/>
              <a:ext cx="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flipH="1" flipV="1">
              <a:off x="1488" y="1353"/>
              <a:ext cx="492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 flipH="1">
              <a:off x="1488" y="1629"/>
              <a:ext cx="492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 flipH="1" flipV="1">
              <a:off x="1698" y="1455"/>
              <a:ext cx="30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 flipH="1">
              <a:off x="1698" y="1746"/>
              <a:ext cx="30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40" name="Text Box 28"/>
            <p:cNvSpPr txBox="1">
              <a:spLocks noChangeArrowheads="1"/>
            </p:cNvSpPr>
            <p:nvPr/>
          </p:nvSpPr>
          <p:spPr bwMode="auto">
            <a:xfrm>
              <a:off x="2560" y="1212"/>
              <a:ext cx="270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200" i="1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200" baseline="-25000">
                  <a:solidFill>
                    <a:srgbClr val="FF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13341" name="Text Box 29"/>
            <p:cNvSpPr txBox="1">
              <a:spLocks noChangeArrowheads="1"/>
            </p:cNvSpPr>
            <p:nvPr/>
          </p:nvSpPr>
          <p:spPr bwMode="auto">
            <a:xfrm>
              <a:off x="1126" y="1680"/>
              <a:ext cx="336" cy="4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aseline="-250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en-US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342" name="Text Box 30"/>
            <p:cNvSpPr txBox="1">
              <a:spLocks noChangeArrowheads="1"/>
            </p:cNvSpPr>
            <p:nvPr/>
          </p:nvSpPr>
          <p:spPr bwMode="auto">
            <a:xfrm>
              <a:off x="1114" y="1116"/>
              <a:ext cx="336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aseline="-250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r>
                <a:rPr lang="en-US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343" name="Text Box 31"/>
            <p:cNvSpPr txBox="1">
              <a:spLocks noChangeArrowheads="1"/>
            </p:cNvSpPr>
            <p:nvPr/>
          </p:nvSpPr>
          <p:spPr bwMode="auto">
            <a:xfrm>
              <a:off x="1936" y="920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/>
                <a:t>I</a:t>
              </a:r>
            </a:p>
          </p:txBody>
        </p:sp>
        <p:sp>
          <p:nvSpPr>
            <p:cNvPr id="13344" name="Text Box 32"/>
            <p:cNvSpPr txBox="1">
              <a:spLocks noChangeArrowheads="1"/>
            </p:cNvSpPr>
            <p:nvPr/>
          </p:nvSpPr>
          <p:spPr bwMode="auto">
            <a:xfrm>
              <a:off x="4324" y="920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/>
                <a:t>II</a:t>
              </a:r>
            </a:p>
          </p:txBody>
        </p:sp>
        <p:sp>
          <p:nvSpPr>
            <p:cNvPr id="13345" name="Text Box 33"/>
            <p:cNvSpPr txBox="1">
              <a:spLocks noChangeArrowheads="1"/>
            </p:cNvSpPr>
            <p:nvPr/>
          </p:nvSpPr>
          <p:spPr bwMode="auto">
            <a:xfrm>
              <a:off x="4042" y="1160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2200" b="1">
                  <a:latin typeface="Arial" charset="0"/>
                </a:rPr>
                <a:t>b</a:t>
              </a:r>
            </a:p>
          </p:txBody>
        </p:sp>
        <p:sp>
          <p:nvSpPr>
            <p:cNvPr id="13346" name="Text Box 34"/>
            <p:cNvSpPr txBox="1">
              <a:spLocks noChangeArrowheads="1"/>
            </p:cNvSpPr>
            <p:nvPr/>
          </p:nvSpPr>
          <p:spPr bwMode="auto">
            <a:xfrm>
              <a:off x="2218" y="1112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200" b="1">
                  <a:latin typeface="Arial" charset="0"/>
                </a:rPr>
                <a:t>a</a:t>
              </a:r>
            </a:p>
          </p:txBody>
        </p:sp>
      </p:grpSp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7639050" y="1289050"/>
            <a:ext cx="1158875" cy="1025525"/>
            <a:chOff x="134" y="1008"/>
            <a:chExt cx="927" cy="820"/>
          </a:xfrm>
        </p:grpSpPr>
        <p:sp>
          <p:nvSpPr>
            <p:cNvPr id="13348" name="Text Box 36"/>
            <p:cNvSpPr txBox="1">
              <a:spLocks noChangeArrowheads="1"/>
            </p:cNvSpPr>
            <p:nvPr/>
          </p:nvSpPr>
          <p:spPr bwMode="auto">
            <a:xfrm>
              <a:off x="134" y="1008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x</a:t>
              </a:r>
            </a:p>
          </p:txBody>
        </p:sp>
        <p:sp>
          <p:nvSpPr>
            <p:cNvPr id="13349" name="Text Box 37"/>
            <p:cNvSpPr txBox="1">
              <a:spLocks noChangeArrowheads="1"/>
            </p:cNvSpPr>
            <p:nvPr/>
          </p:nvSpPr>
          <p:spPr bwMode="auto">
            <a:xfrm>
              <a:off x="146" y="1512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y</a:t>
              </a:r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341" y="1568"/>
              <a:ext cx="57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51" name="Line 39"/>
            <p:cNvSpPr>
              <a:spLocks noChangeShapeType="1"/>
            </p:cNvSpPr>
            <p:nvPr/>
          </p:nvSpPr>
          <p:spPr bwMode="auto">
            <a:xfrm flipV="1">
              <a:off x="368" y="1176"/>
              <a:ext cx="0" cy="4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52" name="Text Box 40"/>
            <p:cNvSpPr txBox="1">
              <a:spLocks noChangeArrowheads="1"/>
            </p:cNvSpPr>
            <p:nvPr/>
          </p:nvSpPr>
          <p:spPr bwMode="auto">
            <a:xfrm>
              <a:off x="830" y="1560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z</a:t>
              </a:r>
            </a:p>
          </p:txBody>
        </p:sp>
        <p:sp>
          <p:nvSpPr>
            <p:cNvPr id="13353" name="Line 41"/>
            <p:cNvSpPr>
              <a:spLocks noChangeShapeType="1"/>
            </p:cNvSpPr>
            <p:nvPr/>
          </p:nvSpPr>
          <p:spPr bwMode="auto">
            <a:xfrm>
              <a:off x="371" y="1596"/>
              <a:ext cx="5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3357" name="Object 45"/>
          <p:cNvGraphicFramePr>
            <a:graphicFrameLocks noChangeAspect="1"/>
          </p:cNvGraphicFramePr>
          <p:nvPr/>
        </p:nvGraphicFramePr>
        <p:xfrm>
          <a:off x="5219700" y="5919788"/>
          <a:ext cx="2967038" cy="436562"/>
        </p:xfrm>
        <a:graphic>
          <a:graphicData uri="http://schemas.openxmlformats.org/presentationml/2006/ole">
            <p:oleObj spid="_x0000_s13357" name="Equation" r:id="rId4" imgW="3111480" imgH="457200" progId="Equation.DSMT4">
              <p:embed/>
            </p:oleObj>
          </a:graphicData>
        </a:graphic>
      </p:graphicFrame>
      <p:graphicFrame>
        <p:nvGraphicFramePr>
          <p:cNvPr id="13361" name="Object 49"/>
          <p:cNvGraphicFramePr>
            <a:graphicFrameLocks noChangeAspect="1"/>
          </p:cNvGraphicFramePr>
          <p:nvPr/>
        </p:nvGraphicFramePr>
        <p:xfrm>
          <a:off x="6443663" y="4292600"/>
          <a:ext cx="1803400" cy="533400"/>
        </p:xfrm>
        <a:graphic>
          <a:graphicData uri="http://schemas.openxmlformats.org/presentationml/2006/ole">
            <p:oleObj spid="_x0000_s13361" name="Equation" r:id="rId5" imgW="1447560" imgH="406080" progId="Equation.DSMT4">
              <p:embed/>
            </p:oleObj>
          </a:graphicData>
        </a:graphic>
      </p:graphicFrame>
      <p:graphicFrame>
        <p:nvGraphicFramePr>
          <p:cNvPr id="13358" name="Object 46"/>
          <p:cNvGraphicFramePr>
            <a:graphicFrameLocks noChangeAspect="1"/>
          </p:cNvGraphicFramePr>
          <p:nvPr/>
        </p:nvGraphicFramePr>
        <p:xfrm>
          <a:off x="827088" y="3716338"/>
          <a:ext cx="7543800" cy="409575"/>
        </p:xfrm>
        <a:graphic>
          <a:graphicData uri="http://schemas.openxmlformats.org/presentationml/2006/ole">
            <p:oleObj spid="_x0000_s13358" name="Equation" r:id="rId6" imgW="7010280" imgH="380880" progId="Equation.DSMT4">
              <p:embed/>
            </p:oleObj>
          </a:graphicData>
        </a:graphic>
      </p:graphicFrame>
      <p:sp>
        <p:nvSpPr>
          <p:cNvPr id="13366" name="Text Box 54"/>
          <p:cNvSpPr txBox="1">
            <a:spLocks noChangeArrowheads="1"/>
          </p:cNvSpPr>
          <p:nvPr/>
        </p:nvSpPr>
        <p:spPr bwMode="auto">
          <a:xfrm>
            <a:off x="341313" y="2873375"/>
            <a:ext cx="8478837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/>
              <a:t>Quantitative expression of the </a:t>
            </a:r>
            <a:r>
              <a:rPr lang="en-US">
                <a:solidFill>
                  <a:schemeClr val="accent2"/>
                </a:solidFill>
              </a:rPr>
              <a:t>correlations </a:t>
            </a:r>
            <a:r>
              <a:rPr lang="en-US"/>
              <a:t>between results of  measurements in I et II: </a:t>
            </a:r>
            <a:r>
              <a:rPr lang="en-US">
                <a:solidFill>
                  <a:schemeClr val="accent2"/>
                </a:solidFill>
              </a:rPr>
              <a:t>coefficient</a:t>
            </a:r>
            <a:r>
              <a:rPr lang="en-US"/>
              <a:t>:</a:t>
            </a:r>
          </a:p>
        </p:txBody>
      </p:sp>
      <p:graphicFrame>
        <p:nvGraphicFramePr>
          <p:cNvPr id="13367" name="Object 55"/>
          <p:cNvGraphicFramePr>
            <a:graphicFrameLocks noChangeAspect="1"/>
          </p:cNvGraphicFramePr>
          <p:nvPr/>
        </p:nvGraphicFramePr>
        <p:xfrm>
          <a:off x="4284663" y="4221163"/>
          <a:ext cx="1604962" cy="1135062"/>
        </p:xfrm>
        <a:graphic>
          <a:graphicData uri="http://schemas.openxmlformats.org/presentationml/2006/ole">
            <p:oleObj spid="_x0000_s13367" name="Equation" r:id="rId7" imgW="1688760" imgH="1193760" progId="Equation.DSMT4">
              <p:embed/>
            </p:oleObj>
          </a:graphicData>
        </a:graphic>
      </p:graphicFrame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1187450" y="4292600"/>
            <a:ext cx="2520950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QM predicts, for parallel polarizers (a,b) = 0</a:t>
            </a:r>
            <a:endParaRPr lang="en-US"/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539750" y="5630863"/>
            <a:ext cx="4392613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/>
              <a:t>More generally, for an arbitrary angle (a,b) between polarizers</a:t>
            </a:r>
          </a:p>
        </p:txBody>
      </p:sp>
      <p:sp>
        <p:nvSpPr>
          <p:cNvPr id="13371" name="Text Box 59"/>
          <p:cNvSpPr txBox="1">
            <a:spLocks noChangeArrowheads="1"/>
          </p:cNvSpPr>
          <p:nvPr/>
        </p:nvSpPr>
        <p:spPr bwMode="auto">
          <a:xfrm>
            <a:off x="6372225" y="4868863"/>
            <a:ext cx="21431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Total correlation</a:t>
            </a:r>
          </a:p>
        </p:txBody>
      </p:sp>
      <p:graphicFrame>
        <p:nvGraphicFramePr>
          <p:cNvPr id="13373" name="Object 61"/>
          <p:cNvGraphicFramePr>
            <a:graphicFrameLocks noChangeAspect="1"/>
          </p:cNvGraphicFramePr>
          <p:nvPr/>
        </p:nvGraphicFramePr>
        <p:xfrm>
          <a:off x="2124075" y="2208213"/>
          <a:ext cx="3168650" cy="644525"/>
        </p:xfrm>
        <a:graphic>
          <a:graphicData uri="http://schemas.openxmlformats.org/presentationml/2006/ole">
            <p:oleObj spid="_x0000_s13373" name="Equation" r:id="rId8" imgW="3809880" imgH="774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2E-527B-4A1E-AD20-0A699B97FA16}" type="slidenum">
              <a:rPr lang="en-US"/>
              <a:pPr/>
              <a:t>8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67800" cy="1116013"/>
          </a:xfrm>
        </p:spPr>
        <p:txBody>
          <a:bodyPr/>
          <a:lstStyle/>
          <a:p>
            <a:r>
              <a:rPr lang="en-US" sz="3600"/>
              <a:t>How to “understand” the EPR correlations predicted by quantum mechanics?</a:t>
            </a:r>
          </a:p>
        </p:txBody>
      </p:sp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669925" y="1547813"/>
            <a:ext cx="6791325" cy="1881187"/>
            <a:chOff x="1114" y="920"/>
            <a:chExt cx="4278" cy="1185"/>
          </a:xfrm>
        </p:grpSpPr>
        <p:sp>
          <p:nvSpPr>
            <p:cNvPr id="40976" name="Oval 16"/>
            <p:cNvSpPr>
              <a:spLocks noChangeArrowheads="1"/>
            </p:cNvSpPr>
            <p:nvPr/>
          </p:nvSpPr>
          <p:spPr bwMode="auto">
            <a:xfrm>
              <a:off x="3114" y="1423"/>
              <a:ext cx="317" cy="342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>
                  <a:latin typeface="Arial" charset="0"/>
                </a:rPr>
                <a:t>S</a:t>
              </a:r>
            </a:p>
          </p:txBody>
        </p:sp>
        <p:grpSp>
          <p:nvGrpSpPr>
            <p:cNvPr id="40977" name="Group 17"/>
            <p:cNvGrpSpPr>
              <a:grpSpLocks/>
            </p:cNvGrpSpPr>
            <p:nvPr/>
          </p:nvGrpSpPr>
          <p:grpSpPr bwMode="auto">
            <a:xfrm>
              <a:off x="3456" y="1104"/>
              <a:ext cx="1936" cy="1001"/>
              <a:chOff x="6441" y="5415"/>
              <a:chExt cx="4839" cy="2505"/>
            </a:xfrm>
          </p:grpSpPr>
          <p:sp>
            <p:nvSpPr>
              <p:cNvPr id="40978" name="Line 18"/>
              <p:cNvSpPr>
                <a:spLocks noChangeShapeType="1"/>
              </p:cNvSpPr>
              <p:nvPr/>
            </p:nvSpPr>
            <p:spPr bwMode="auto">
              <a:xfrm>
                <a:off x="6441" y="6669"/>
                <a:ext cx="228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79" name="Rectangle 19"/>
              <p:cNvSpPr>
                <a:spLocks noChangeArrowheads="1"/>
              </p:cNvSpPr>
              <p:nvPr/>
            </p:nvSpPr>
            <p:spPr bwMode="auto">
              <a:xfrm>
                <a:off x="8721" y="5871"/>
                <a:ext cx="456" cy="159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80" name="Line 20"/>
              <p:cNvSpPr>
                <a:spLocks noChangeShapeType="1"/>
              </p:cNvSpPr>
              <p:nvPr/>
            </p:nvSpPr>
            <p:spPr bwMode="auto">
              <a:xfrm flipH="1">
                <a:off x="8733" y="5871"/>
                <a:ext cx="429" cy="15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81" name="Line 21"/>
              <p:cNvSpPr>
                <a:spLocks noChangeShapeType="1"/>
              </p:cNvSpPr>
              <p:nvPr/>
            </p:nvSpPr>
            <p:spPr bwMode="auto">
              <a:xfrm>
                <a:off x="7470" y="6660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82" name="Line 22"/>
              <p:cNvSpPr>
                <a:spLocks noChangeShapeType="1"/>
              </p:cNvSpPr>
              <p:nvPr/>
            </p:nvSpPr>
            <p:spPr bwMode="auto">
              <a:xfrm flipV="1">
                <a:off x="9210" y="6038"/>
                <a:ext cx="1230" cy="58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83" name="Line 23"/>
              <p:cNvSpPr>
                <a:spLocks noChangeShapeType="1"/>
              </p:cNvSpPr>
              <p:nvPr/>
            </p:nvSpPr>
            <p:spPr bwMode="auto">
              <a:xfrm>
                <a:off x="9210" y="6728"/>
                <a:ext cx="1230" cy="58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84" name="Line 24"/>
              <p:cNvSpPr>
                <a:spLocks noChangeShapeType="1"/>
              </p:cNvSpPr>
              <p:nvPr/>
            </p:nvSpPr>
            <p:spPr bwMode="auto">
              <a:xfrm flipV="1">
                <a:off x="9840" y="6293"/>
                <a:ext cx="75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85" name="Line 25"/>
              <p:cNvSpPr>
                <a:spLocks noChangeShapeType="1"/>
              </p:cNvSpPr>
              <p:nvPr/>
            </p:nvSpPr>
            <p:spPr bwMode="auto">
              <a:xfrm>
                <a:off x="9840" y="7021"/>
                <a:ext cx="75" cy="3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86" name="Text Box 26"/>
              <p:cNvSpPr txBox="1">
                <a:spLocks noChangeArrowheads="1"/>
              </p:cNvSpPr>
              <p:nvPr/>
            </p:nvSpPr>
            <p:spPr bwMode="auto">
              <a:xfrm>
                <a:off x="7020" y="5670"/>
                <a:ext cx="840" cy="7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sz="2200" i="1">
                    <a:solidFill>
                      <a:srgbClr val="0000FF"/>
                    </a:solidFill>
                    <a:latin typeface="Symbol" pitchFamily="18" charset="2"/>
                  </a:rPr>
                  <a:t>n</a:t>
                </a:r>
                <a:r>
                  <a:rPr lang="en-US" sz="2200" baseline="-25000">
                    <a:solidFill>
                      <a:srgbClr val="0000FF"/>
                    </a:solidFill>
                    <a:latin typeface="Symbol" pitchFamily="18" charset="2"/>
                  </a:rPr>
                  <a:t>2</a:t>
                </a:r>
              </a:p>
            </p:txBody>
          </p:sp>
          <p:sp>
            <p:nvSpPr>
              <p:cNvPr id="40987" name="Text Box 27"/>
              <p:cNvSpPr txBox="1">
                <a:spLocks noChangeArrowheads="1"/>
              </p:cNvSpPr>
              <p:nvPr/>
            </p:nvSpPr>
            <p:spPr bwMode="auto">
              <a:xfrm>
                <a:off x="10440" y="5565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40988" name="Text Box 28"/>
              <p:cNvSpPr txBox="1">
                <a:spLocks noChangeArrowheads="1"/>
              </p:cNvSpPr>
              <p:nvPr/>
            </p:nvSpPr>
            <p:spPr bwMode="auto">
              <a:xfrm>
                <a:off x="10440" y="681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+1</a:t>
                </a:r>
              </a:p>
            </p:txBody>
          </p:sp>
          <p:sp>
            <p:nvSpPr>
              <p:cNvPr id="40989" name="Text Box 29"/>
              <p:cNvSpPr txBox="1">
                <a:spLocks noChangeArrowheads="1"/>
              </p:cNvSpPr>
              <p:nvPr/>
            </p:nvSpPr>
            <p:spPr bwMode="auto">
              <a:xfrm>
                <a:off x="10440" y="687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+1</a:t>
                </a:r>
              </a:p>
            </p:txBody>
          </p:sp>
          <p:sp>
            <p:nvSpPr>
              <p:cNvPr id="40990" name="Text Box 30"/>
              <p:cNvSpPr txBox="1">
                <a:spLocks noChangeArrowheads="1"/>
              </p:cNvSpPr>
              <p:nvPr/>
            </p:nvSpPr>
            <p:spPr bwMode="auto">
              <a:xfrm>
                <a:off x="10440" y="6900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40991" name="Text Box 31"/>
              <p:cNvSpPr txBox="1">
                <a:spLocks noChangeArrowheads="1"/>
              </p:cNvSpPr>
              <p:nvPr/>
            </p:nvSpPr>
            <p:spPr bwMode="auto">
              <a:xfrm>
                <a:off x="10440" y="5415"/>
                <a:ext cx="840" cy="10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baseline="-250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</p:grp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 flipH="1">
              <a:off x="2176" y="1605"/>
              <a:ext cx="9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93" name="Rectangle 33"/>
            <p:cNvSpPr>
              <a:spLocks noChangeArrowheads="1"/>
            </p:cNvSpPr>
            <p:nvPr/>
          </p:nvSpPr>
          <p:spPr bwMode="auto">
            <a:xfrm flipH="1">
              <a:off x="1994" y="1286"/>
              <a:ext cx="182" cy="63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>
              <a:off x="2000" y="1286"/>
              <a:ext cx="171" cy="6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 flipH="1">
              <a:off x="2664" y="1602"/>
              <a:ext cx="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flipH="1" flipV="1">
              <a:off x="1488" y="1353"/>
              <a:ext cx="492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 flipH="1">
              <a:off x="1488" y="1629"/>
              <a:ext cx="492" cy="2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 flipH="1" flipV="1">
              <a:off x="1698" y="1455"/>
              <a:ext cx="30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99" name="Line 39"/>
            <p:cNvSpPr>
              <a:spLocks noChangeShapeType="1"/>
            </p:cNvSpPr>
            <p:nvPr/>
          </p:nvSpPr>
          <p:spPr bwMode="auto">
            <a:xfrm flipH="1">
              <a:off x="1698" y="1746"/>
              <a:ext cx="30" cy="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00" name="Text Box 40"/>
            <p:cNvSpPr txBox="1">
              <a:spLocks noChangeArrowheads="1"/>
            </p:cNvSpPr>
            <p:nvPr/>
          </p:nvSpPr>
          <p:spPr bwMode="auto">
            <a:xfrm>
              <a:off x="2560" y="1212"/>
              <a:ext cx="270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200" i="1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en-US" sz="2200" baseline="-25000">
                  <a:solidFill>
                    <a:srgbClr val="FF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41001" name="Text Box 41"/>
            <p:cNvSpPr txBox="1">
              <a:spLocks noChangeArrowheads="1"/>
            </p:cNvSpPr>
            <p:nvPr/>
          </p:nvSpPr>
          <p:spPr bwMode="auto">
            <a:xfrm>
              <a:off x="1126" y="1680"/>
              <a:ext cx="336" cy="4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aseline="-250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r>
                <a:rPr lang="en-US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1002" name="Text Box 42"/>
            <p:cNvSpPr txBox="1">
              <a:spLocks noChangeArrowheads="1"/>
            </p:cNvSpPr>
            <p:nvPr/>
          </p:nvSpPr>
          <p:spPr bwMode="auto">
            <a:xfrm>
              <a:off x="1114" y="1116"/>
              <a:ext cx="336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aseline="-250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r>
                <a:rPr lang="en-US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1003" name="Text Box 43"/>
            <p:cNvSpPr txBox="1">
              <a:spLocks noChangeArrowheads="1"/>
            </p:cNvSpPr>
            <p:nvPr/>
          </p:nvSpPr>
          <p:spPr bwMode="auto">
            <a:xfrm>
              <a:off x="1936" y="920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/>
                <a:t>I</a:t>
              </a:r>
            </a:p>
          </p:txBody>
        </p:sp>
        <p:sp>
          <p:nvSpPr>
            <p:cNvPr id="41004" name="Text Box 44"/>
            <p:cNvSpPr txBox="1">
              <a:spLocks noChangeArrowheads="1"/>
            </p:cNvSpPr>
            <p:nvPr/>
          </p:nvSpPr>
          <p:spPr bwMode="auto">
            <a:xfrm>
              <a:off x="4324" y="920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/>
                <a:t>II</a:t>
              </a:r>
            </a:p>
          </p:txBody>
        </p:sp>
        <p:sp>
          <p:nvSpPr>
            <p:cNvPr id="41005" name="Text Box 45"/>
            <p:cNvSpPr txBox="1">
              <a:spLocks noChangeArrowheads="1"/>
            </p:cNvSpPr>
            <p:nvPr/>
          </p:nvSpPr>
          <p:spPr bwMode="auto">
            <a:xfrm>
              <a:off x="4042" y="1160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en-US" sz="2200" b="1">
                  <a:latin typeface="Arial" charset="0"/>
                </a:rPr>
                <a:t>b</a:t>
              </a:r>
            </a:p>
          </p:txBody>
        </p:sp>
        <p:sp>
          <p:nvSpPr>
            <p:cNvPr id="41006" name="Text Box 46"/>
            <p:cNvSpPr txBox="1">
              <a:spLocks noChangeArrowheads="1"/>
            </p:cNvSpPr>
            <p:nvPr/>
          </p:nvSpPr>
          <p:spPr bwMode="auto">
            <a:xfrm>
              <a:off x="2218" y="1112"/>
              <a:ext cx="276" cy="2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200" b="1">
                  <a:latin typeface="Arial" charset="0"/>
                </a:rPr>
                <a:t>a</a:t>
              </a:r>
            </a:p>
          </p:txBody>
        </p:sp>
      </p:grpSp>
      <p:grpSp>
        <p:nvGrpSpPr>
          <p:cNvPr id="41007" name="Group 47"/>
          <p:cNvGrpSpPr>
            <a:grpSpLocks/>
          </p:cNvGrpSpPr>
          <p:nvPr/>
        </p:nvGrpSpPr>
        <p:grpSpPr bwMode="auto">
          <a:xfrm>
            <a:off x="7985125" y="1928813"/>
            <a:ext cx="1158875" cy="1025525"/>
            <a:chOff x="134" y="1008"/>
            <a:chExt cx="927" cy="820"/>
          </a:xfrm>
        </p:grpSpPr>
        <p:sp>
          <p:nvSpPr>
            <p:cNvPr id="41008" name="Text Box 48"/>
            <p:cNvSpPr txBox="1">
              <a:spLocks noChangeArrowheads="1"/>
            </p:cNvSpPr>
            <p:nvPr/>
          </p:nvSpPr>
          <p:spPr bwMode="auto">
            <a:xfrm>
              <a:off x="134" y="1008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x</a:t>
              </a:r>
            </a:p>
          </p:txBody>
        </p:sp>
        <p:sp>
          <p:nvSpPr>
            <p:cNvPr id="41009" name="Text Box 49"/>
            <p:cNvSpPr txBox="1">
              <a:spLocks noChangeArrowheads="1"/>
            </p:cNvSpPr>
            <p:nvPr/>
          </p:nvSpPr>
          <p:spPr bwMode="auto">
            <a:xfrm>
              <a:off x="146" y="1512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y</a:t>
              </a:r>
            </a:p>
          </p:txBody>
        </p:sp>
        <p:sp>
          <p:nvSpPr>
            <p:cNvPr id="41010" name="Oval 50"/>
            <p:cNvSpPr>
              <a:spLocks noChangeArrowheads="1"/>
            </p:cNvSpPr>
            <p:nvPr/>
          </p:nvSpPr>
          <p:spPr bwMode="auto">
            <a:xfrm>
              <a:off x="341" y="1568"/>
              <a:ext cx="57" cy="5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11" name="Line 51"/>
            <p:cNvSpPr>
              <a:spLocks noChangeShapeType="1"/>
            </p:cNvSpPr>
            <p:nvPr/>
          </p:nvSpPr>
          <p:spPr bwMode="auto">
            <a:xfrm flipV="1">
              <a:off x="368" y="1176"/>
              <a:ext cx="0" cy="4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12" name="Text Box 52"/>
            <p:cNvSpPr txBox="1">
              <a:spLocks noChangeArrowheads="1"/>
            </p:cNvSpPr>
            <p:nvPr/>
          </p:nvSpPr>
          <p:spPr bwMode="auto">
            <a:xfrm>
              <a:off x="830" y="1560"/>
              <a:ext cx="231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200" i="1">
                  <a:latin typeface="Arial" charset="0"/>
                </a:rPr>
                <a:t>z</a:t>
              </a:r>
            </a:p>
          </p:txBody>
        </p:sp>
        <p:sp>
          <p:nvSpPr>
            <p:cNvPr id="41013" name="Line 53"/>
            <p:cNvSpPr>
              <a:spLocks noChangeShapeType="1"/>
            </p:cNvSpPr>
            <p:nvPr/>
          </p:nvSpPr>
          <p:spPr bwMode="auto">
            <a:xfrm>
              <a:off x="371" y="1596"/>
              <a:ext cx="5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41014" name="Object 54"/>
          <p:cNvGraphicFramePr>
            <a:graphicFrameLocks noChangeAspect="1"/>
          </p:cNvGraphicFramePr>
          <p:nvPr/>
        </p:nvGraphicFramePr>
        <p:xfrm>
          <a:off x="2470150" y="2847975"/>
          <a:ext cx="3168650" cy="644525"/>
        </p:xfrm>
        <a:graphic>
          <a:graphicData uri="http://schemas.openxmlformats.org/presentationml/2006/ole">
            <p:oleObj spid="_x0000_s41014" name="Equation" r:id="rId4" imgW="3809880" imgH="774360" progId="Equation.DSMT4">
              <p:embed/>
            </p:oleObj>
          </a:graphicData>
        </a:graphic>
      </p:graphicFrame>
      <p:graphicFrame>
        <p:nvGraphicFramePr>
          <p:cNvPr id="41022" name="Object 62"/>
          <p:cNvGraphicFramePr>
            <a:graphicFrameLocks noChangeAspect="1"/>
          </p:cNvGraphicFramePr>
          <p:nvPr/>
        </p:nvGraphicFramePr>
        <p:xfrm>
          <a:off x="2398266" y="3852863"/>
          <a:ext cx="3541886" cy="520653"/>
        </p:xfrm>
        <a:graphic>
          <a:graphicData uri="http://schemas.openxmlformats.org/presentationml/2006/ole">
            <p:oleObj spid="_x0000_s41022" name="Equation" r:id="rId5" imgW="3111480" imgH="457200" progId="Equation.DSMT4">
              <p:embed/>
            </p:oleObj>
          </a:graphicData>
        </a:graphic>
      </p:graphicFrame>
      <p:sp>
        <p:nvSpPr>
          <p:cNvPr id="41023" name="Text Box 63"/>
          <p:cNvSpPr txBox="1">
            <a:spLocks noChangeArrowheads="1"/>
          </p:cNvSpPr>
          <p:nvPr/>
        </p:nvSpPr>
        <p:spPr bwMode="auto">
          <a:xfrm>
            <a:off x="736600" y="5084763"/>
            <a:ext cx="7669213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 sz="2800">
                <a:solidFill>
                  <a:srgbClr val="008000"/>
                </a:solidFill>
              </a:rPr>
              <a:t>Can we derive an image from the QM calculation?</a:t>
            </a:r>
            <a:endParaRPr lang="fr-FR" sz="28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E06B-FCE2-4B49-88F9-E227EC71BA3E}" type="slidenum">
              <a:rPr lang="en-US"/>
              <a:pPr/>
              <a:t>9</a:t>
            </a:fld>
            <a:endParaRPr lang="en-US"/>
          </a:p>
        </p:txBody>
      </p:sp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358775" y="3789363"/>
            <a:ext cx="8424863" cy="1871662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lIns="54000" tIns="46800" rIns="54000" bIns="46800" anchor="ctr">
            <a:spAutoFit/>
          </a:bodyPr>
          <a:lstStyle/>
          <a:p>
            <a:endParaRPr lang="fr-FR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67800" cy="1116013"/>
          </a:xfrm>
        </p:spPr>
        <p:txBody>
          <a:bodyPr/>
          <a:lstStyle/>
          <a:p>
            <a:r>
              <a:rPr lang="en-US" sz="3600"/>
              <a:t>How to “understand” the EPR correlations predicted by quantum mechanics?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422275" y="206057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The direct calculation</a:t>
            </a:r>
            <a:r>
              <a:rPr lang="fr-FR">
                <a:solidFill>
                  <a:schemeClr val="accent2"/>
                </a:solidFill>
              </a:rPr>
              <a:t> 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3300413" y="1931988"/>
          <a:ext cx="5257800" cy="704850"/>
        </p:xfrm>
        <a:graphic>
          <a:graphicData uri="http://schemas.openxmlformats.org/presentationml/2006/ole">
            <p:oleObj spid="_x0000_s209925" name="Equation" r:id="rId4" imgW="5397480" imgH="723600" progId="Equation.DSMT4">
              <p:embed/>
            </p:oleObj>
          </a:graphicData>
        </a:graphic>
      </p:graphicFrame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287338" y="1341438"/>
            <a:ext cx="7669212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 sz="2800">
                <a:solidFill>
                  <a:srgbClr val="009900"/>
                </a:solidFill>
              </a:rPr>
              <a:t>Can we derive an image from the QM calculation?</a:t>
            </a:r>
            <a:endParaRPr lang="fr-FR" sz="2800">
              <a:solidFill>
                <a:srgbClr val="009900"/>
              </a:solidFill>
            </a:endParaRP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439738" y="2492375"/>
            <a:ext cx="8262937" cy="11874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is done in an abstract space, where the two particles are described globally: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impossible to extract an image in real space where the two photons are separated.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430213" y="3860800"/>
            <a:ext cx="664686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GB"/>
              <a:t>Related to the non factorability of the entangled state:</a:t>
            </a:r>
          </a:p>
        </p:txBody>
      </p:sp>
      <p:graphicFrame>
        <p:nvGraphicFramePr>
          <p:cNvPr id="209929" name="Object 9"/>
          <p:cNvGraphicFramePr>
            <a:graphicFrameLocks noChangeAspect="1"/>
          </p:cNvGraphicFramePr>
          <p:nvPr/>
        </p:nvGraphicFramePr>
        <p:xfrm>
          <a:off x="1582738" y="4364038"/>
          <a:ext cx="5981700" cy="774700"/>
        </p:xfrm>
        <a:graphic>
          <a:graphicData uri="http://schemas.openxmlformats.org/presentationml/2006/ole">
            <p:oleObj spid="_x0000_s209929" name="Equation" r:id="rId5" imgW="5981400" imgH="774360" progId="Equation.DSMT4">
              <p:embed/>
            </p:oleObj>
          </a:graphicData>
        </a:graphic>
      </p:graphicFrame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592138" y="5156200"/>
            <a:ext cx="80867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54000" tIns="46800" rIns="54000" bIns="46800">
            <a:spAutoFit/>
          </a:bodyPr>
          <a:lstStyle/>
          <a:p>
            <a:r>
              <a:rPr lang="en-GB"/>
              <a:t>One cannot identify properties attached to each photon separately</a:t>
            </a:r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395288" y="5805488"/>
            <a:ext cx="8351837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54000" tIns="46800" rIns="54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“Quantum phenomena do not occur in a Hilbert space, they occur in a laboratory”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(A. Peres)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hlink"/>
                </a:solidFill>
                <a:sym typeface="Symbol" pitchFamily="18" charset="2"/>
              </a:rPr>
              <a:t> An image in real space?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lain1">
  <a:themeElements>
    <a:clrScheme name="1_alain1 8">
      <a:dk1>
        <a:srgbClr val="000000"/>
      </a:dk1>
      <a:lt1>
        <a:srgbClr val="FFFFFF"/>
      </a:lt1>
      <a:dk2>
        <a:srgbClr val="FF00FF"/>
      </a:dk2>
      <a:lt2>
        <a:srgbClr val="CC6600"/>
      </a:lt2>
      <a:accent1>
        <a:srgbClr val="DDDDDD"/>
      </a:accent1>
      <a:accent2>
        <a:srgbClr val="0066FF"/>
      </a:accent2>
      <a:accent3>
        <a:srgbClr val="FFFFFF"/>
      </a:accent3>
      <a:accent4>
        <a:srgbClr val="000000"/>
      </a:accent4>
      <a:accent5>
        <a:srgbClr val="EBEBEB"/>
      </a:accent5>
      <a:accent6>
        <a:srgbClr val="005CE7"/>
      </a:accent6>
      <a:hlink>
        <a:srgbClr val="FF0000"/>
      </a:hlink>
      <a:folHlink>
        <a:srgbClr val="009900"/>
      </a:folHlink>
    </a:clrScheme>
    <a:fontScheme name="1_alain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54000" tIns="46800" rIns="54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54000" tIns="46800" rIns="54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lain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in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in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in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in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in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in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in1 8">
        <a:dk1>
          <a:srgbClr val="000000"/>
        </a:dk1>
        <a:lt1>
          <a:srgbClr val="FFFFFF"/>
        </a:lt1>
        <a:dk2>
          <a:srgbClr val="FF00FF"/>
        </a:dk2>
        <a:lt2>
          <a:srgbClr val="CC6600"/>
        </a:lt2>
        <a:accent1>
          <a:srgbClr val="DDDDDD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alain1</Template>
  <TotalTime>24301</TotalTime>
  <Words>3552</Words>
  <Application>Microsoft Office PowerPoint</Application>
  <PresentationFormat>Affichage à l'écran (4:3)</PresentationFormat>
  <Paragraphs>581</Paragraphs>
  <Slides>43</Slides>
  <Notes>43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43</vt:i4>
      </vt:variant>
    </vt:vector>
  </HeadingPairs>
  <TitlesOfParts>
    <vt:vector size="48" baseType="lpstr">
      <vt:lpstr>1_alain1</vt:lpstr>
      <vt:lpstr>Image</vt:lpstr>
      <vt:lpstr>Equation</vt:lpstr>
      <vt:lpstr>Image Wang</vt:lpstr>
      <vt:lpstr>Graph</vt:lpstr>
      <vt:lpstr>Diapositive 1</vt:lpstr>
      <vt:lpstr>Diapositive 2</vt:lpstr>
      <vt:lpstr>Einstein and quantum physics</vt:lpstr>
      <vt:lpstr>Diapositive 4</vt:lpstr>
      <vt:lpstr>The EPR GedankenExperiment with photons correlated in polarization</vt:lpstr>
      <vt:lpstr>The EPR GedankenExperiment with photons correlated in polarization</vt:lpstr>
      <vt:lpstr>Coefficient of correlation of polarization (EPR state)</vt:lpstr>
      <vt:lpstr>How to “understand” the EPR correlations predicted by quantum mechanics?</vt:lpstr>
      <vt:lpstr>How to “understand” the EPR correlations predicted by quantum mechanics?</vt:lpstr>
      <vt:lpstr>A real space image of the EPR correlations derived from a quantum calculation</vt:lpstr>
      <vt:lpstr>A classical image for the correlations at a distance (suggested by the EPR reasoning)</vt:lpstr>
      <vt:lpstr>A debate for many decades</vt:lpstr>
      <vt:lpstr>1964: Bell’s formalism</vt:lpstr>
      <vt:lpstr>1964: Bell’s formalism to explain correlations</vt:lpstr>
      <vt:lpstr>Bell’s theorem</vt:lpstr>
      <vt:lpstr>Bell’s inequalities are violated by certain quantum predictions</vt:lpstr>
      <vt:lpstr>Conditions for a conflict  ( hypotheses for Bell’s inequalities)</vt:lpstr>
      <vt:lpstr>Bell’s locality condition</vt:lpstr>
      <vt:lpstr>From epistemology debates to experimental tests</vt:lpstr>
      <vt:lpstr>Three generations of experiments</vt:lpstr>
      <vt:lpstr>Orsay’s source of pairs of entangled photons (1981)</vt:lpstr>
      <vt:lpstr>Experiment with 2-channel polarizers (AA, P. Grangier, G. Roger, 1982)</vt:lpstr>
      <vt:lpstr>Experiment with 2-channel polarizers (AA, P. Grangier, G. Roger, 1982)</vt:lpstr>
      <vt:lpstr>Experiment with variable polarizers AA, J. Dalibard, G. Roger, PRL 1982</vt:lpstr>
      <vt:lpstr>Experiment with variable polarizers: results AA, J. Dalibard, G. Roger, PRL 1982</vt:lpstr>
      <vt:lpstr>Third generation experiments</vt:lpstr>
      <vt:lpstr>Bell’s inequalities have been violated in almost ideal experiments</vt:lpstr>
      <vt:lpstr>The failure of local realism</vt:lpstr>
      <vt:lpstr>Entanglement: a resource for quantum information</vt:lpstr>
      <vt:lpstr>Quantum Key Distribution  with entangled photons (Ekert)</vt:lpstr>
      <vt:lpstr>Quantum computing?</vt:lpstr>
      <vt:lpstr>A new quantum age</vt:lpstr>
      <vt:lpstr>Towards a new technological revolution?</vt:lpstr>
      <vt:lpstr>Acknowledgements</vt:lpstr>
      <vt:lpstr>Bell’s inequalities at the lab classes of the  Institut d’Optique Graduate School</vt:lpstr>
      <vt:lpstr>Appendix</vt:lpstr>
      <vt:lpstr>No faster than light signaling with EPR entangled pairs </vt:lpstr>
      <vt:lpstr>No faster than light signaling with EPR entangled pairs </vt:lpstr>
      <vt:lpstr>So there is no problem ?</vt:lpstr>
      <vt:lpstr>Is it a real problem ?</vt:lpstr>
      <vt:lpstr>It took a long time for entanglement to be recognized as a revolutionary concept</vt:lpstr>
      <vt:lpstr>Entanglement: a resource for quantum information</vt:lpstr>
      <vt:lpstr>Mathematically proven safe cryptography: sharing  two identical copies of a secret key</vt:lpstr>
    </vt:vector>
  </TitlesOfParts>
  <Company>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Alain Aspect</dc:creator>
  <dc:description/>
  <cp:lastModifiedBy> </cp:lastModifiedBy>
  <cp:revision>458</cp:revision>
  <dcterms:created xsi:type="dcterms:W3CDTF">2001-02-25T20:20:48Z</dcterms:created>
  <dcterms:modified xsi:type="dcterms:W3CDTF">2012-04-26T04:27:09Z</dcterms:modified>
</cp:coreProperties>
</file>